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fntdata" ContentType="application/x-fontdata"/>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16"/>
  </p:notesMasterIdLst>
  <p:sldIdLst>
    <p:sldId id="256" r:id="rId2"/>
    <p:sldId id="868" r:id="rId3"/>
    <p:sldId id="600" r:id="rId4"/>
    <p:sldId id="461" r:id="rId5"/>
    <p:sldId id="681" r:id="rId6"/>
    <p:sldId id="788" r:id="rId7"/>
    <p:sldId id="682" r:id="rId8"/>
    <p:sldId id="705" r:id="rId9"/>
    <p:sldId id="698" r:id="rId10"/>
    <p:sldId id="699" r:id="rId11"/>
    <p:sldId id="700" r:id="rId12"/>
    <p:sldId id="701" r:id="rId13"/>
    <p:sldId id="702" r:id="rId14"/>
    <p:sldId id="703" r:id="rId15"/>
    <p:sldId id="704" r:id="rId16"/>
    <p:sldId id="683" r:id="rId17"/>
    <p:sldId id="507" r:id="rId18"/>
    <p:sldId id="675" r:id="rId19"/>
    <p:sldId id="676" r:id="rId20"/>
    <p:sldId id="621" r:id="rId21"/>
    <p:sldId id="677" r:id="rId22"/>
    <p:sldId id="690" r:id="rId23"/>
    <p:sldId id="498" r:id="rId24"/>
    <p:sldId id="623" r:id="rId25"/>
    <p:sldId id="499" r:id="rId26"/>
    <p:sldId id="501" r:id="rId27"/>
    <p:sldId id="624" r:id="rId28"/>
    <p:sldId id="685" r:id="rId29"/>
    <p:sldId id="817" r:id="rId30"/>
    <p:sldId id="824" r:id="rId31"/>
    <p:sldId id="814" r:id="rId32"/>
    <p:sldId id="706" r:id="rId33"/>
    <p:sldId id="801" r:id="rId34"/>
    <p:sldId id="716" r:id="rId35"/>
    <p:sldId id="750" r:id="rId36"/>
    <p:sldId id="802" r:id="rId37"/>
    <p:sldId id="856" r:id="rId38"/>
    <p:sldId id="855" r:id="rId39"/>
    <p:sldId id="854" r:id="rId40"/>
    <p:sldId id="862" r:id="rId41"/>
    <p:sldId id="863" r:id="rId42"/>
    <p:sldId id="857" r:id="rId43"/>
    <p:sldId id="803" r:id="rId44"/>
    <p:sldId id="805" r:id="rId45"/>
    <p:sldId id="804" r:id="rId46"/>
    <p:sldId id="811" r:id="rId47"/>
    <p:sldId id="812" r:id="rId48"/>
    <p:sldId id="841" r:id="rId49"/>
    <p:sldId id="842" r:id="rId50"/>
    <p:sldId id="843" r:id="rId51"/>
    <p:sldId id="844" r:id="rId52"/>
    <p:sldId id="825" r:id="rId53"/>
    <p:sldId id="826" r:id="rId54"/>
    <p:sldId id="834" r:id="rId55"/>
    <p:sldId id="835" r:id="rId56"/>
    <p:sldId id="836" r:id="rId57"/>
    <p:sldId id="837" r:id="rId58"/>
    <p:sldId id="838" r:id="rId59"/>
    <p:sldId id="864" r:id="rId60"/>
    <p:sldId id="839" r:id="rId61"/>
    <p:sldId id="809" r:id="rId62"/>
    <p:sldId id="810" r:id="rId63"/>
    <p:sldId id="827" r:id="rId64"/>
    <p:sldId id="828" r:id="rId65"/>
    <p:sldId id="840" r:id="rId66"/>
    <p:sldId id="829" r:id="rId67"/>
    <p:sldId id="830" r:id="rId68"/>
    <p:sldId id="831" r:id="rId69"/>
    <p:sldId id="832" r:id="rId70"/>
    <p:sldId id="833" r:id="rId71"/>
    <p:sldId id="858" r:id="rId72"/>
    <p:sldId id="819" r:id="rId73"/>
    <p:sldId id="820" r:id="rId74"/>
    <p:sldId id="821" r:id="rId75"/>
    <p:sldId id="822" r:id="rId76"/>
    <p:sldId id="823" r:id="rId77"/>
    <p:sldId id="771" r:id="rId78"/>
    <p:sldId id="859" r:id="rId79"/>
    <p:sldId id="846" r:id="rId80"/>
    <p:sldId id="860" r:id="rId81"/>
    <p:sldId id="847" r:id="rId82"/>
    <p:sldId id="849" r:id="rId83"/>
    <p:sldId id="850" r:id="rId84"/>
    <p:sldId id="851" r:id="rId85"/>
    <p:sldId id="852" r:id="rId86"/>
    <p:sldId id="853" r:id="rId87"/>
    <p:sldId id="773" r:id="rId88"/>
    <p:sldId id="776" r:id="rId89"/>
    <p:sldId id="782" r:id="rId90"/>
    <p:sldId id="845" r:id="rId91"/>
    <p:sldId id="762" r:id="rId92"/>
    <p:sldId id="865" r:id="rId93"/>
    <p:sldId id="866" r:id="rId94"/>
    <p:sldId id="867" r:id="rId95"/>
    <p:sldId id="869" r:id="rId96"/>
    <p:sldId id="870" r:id="rId97"/>
    <p:sldId id="871" r:id="rId98"/>
    <p:sldId id="872" r:id="rId99"/>
    <p:sldId id="766" r:id="rId100"/>
    <p:sldId id="767" r:id="rId101"/>
    <p:sldId id="768" r:id="rId102"/>
    <p:sldId id="693" r:id="rId103"/>
    <p:sldId id="736" r:id="rId104"/>
    <p:sldId id="737" r:id="rId105"/>
    <p:sldId id="744" r:id="rId106"/>
    <p:sldId id="745" r:id="rId107"/>
    <p:sldId id="746" r:id="rId108"/>
    <p:sldId id="747" r:id="rId109"/>
    <p:sldId id="748" r:id="rId110"/>
    <p:sldId id="495" r:id="rId111"/>
    <p:sldId id="739" r:id="rId112"/>
    <p:sldId id="740" r:id="rId113"/>
    <p:sldId id="873" r:id="rId114"/>
    <p:sldId id="416" r:id="rId115"/>
  </p:sldIdLst>
  <p:sldSz cx="12192000" cy="6858000"/>
  <p:notesSz cx="6858000" cy="9144000"/>
  <p:embeddedFontLst>
    <p:embeddedFont>
      <p:font typeface="Calibri Light" panose="020F0302020204030204" pitchFamily="34" charset="0"/>
      <p:regular r:id="rId117"/>
      <p:italic r:id="rId118"/>
    </p:embeddedFont>
    <p:embeddedFont>
      <p:font typeface="Calibri" panose="020F0502020204030204" pitchFamily="34" charset="0"/>
      <p:regular r:id="rId119"/>
      <p:bold r:id="rId120"/>
      <p:italic r:id="rId121"/>
      <p:boldItalic r:id="rId122"/>
    </p:embeddedFont>
    <p:embeddedFont>
      <p:font typeface="Century" panose="02040604050505020304" pitchFamily="18" charset="0"/>
      <p:regular r:id="rId123"/>
    </p:embeddedFont>
    <p:embeddedFont>
      <p:font typeface="Roboto" panose="020B0604020202020204" charset="0"/>
      <p:regular r:id="rId1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A6299"/>
    <a:srgbClr val="AE1F23"/>
    <a:srgbClr val="2F77AA"/>
    <a:srgbClr val="B31B1B"/>
    <a:srgbClr val="FF5050"/>
    <a:srgbClr val="B3B3B3"/>
    <a:srgbClr val="FFFFFF"/>
    <a:srgbClr val="0BEBDE"/>
    <a:srgbClr val="FF7540"/>
    <a:srgbClr val="33333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84" autoAdjust="0"/>
    <p:restoredTop sz="81182" autoAdjust="0"/>
  </p:normalViewPr>
  <p:slideViewPr>
    <p:cSldViewPr snapToGrid="0">
      <p:cViewPr>
        <p:scale>
          <a:sx n="46" d="100"/>
          <a:sy n="46" d="100"/>
        </p:scale>
        <p:origin x="1060" y="740"/>
      </p:cViewPr>
      <p:guideLst/>
    </p:cSldViewPr>
  </p:slideViewPr>
  <p:outlineViewPr>
    <p:cViewPr>
      <p:scale>
        <a:sx n="33" d="100"/>
        <a:sy n="33" d="100"/>
      </p:scale>
      <p:origin x="0" y="-1458"/>
    </p:cViewPr>
  </p:outlin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font" Target="fonts/font1.fntdata"/><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font" Target="fonts/font7.fntdata"/><Relationship Id="rId128"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font" Target="fonts/font2.fntdata"/><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font" Target="fonts/font8.fntdata"/><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font" Target="fonts/font3.fntdata"/><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font" Target="fonts/font4.fntdata"/><Relationship Id="rId125"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font" Target="fonts/font5.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s>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ubbleChart>
        <c:varyColors val="0"/>
        <c:ser>
          <c:idx val="4"/>
          <c:order val="4"/>
          <c:tx>
            <c:strRef>
              <c:f>Sheet1!$H$1</c:f>
              <c:strCache>
                <c:ptCount val="1"/>
                <c:pt idx="0">
                  <c:v>Percent</c:v>
                </c:pt>
              </c:strCache>
            </c:strRef>
          </c:tx>
          <c:spPr>
            <a:solidFill>
              <a:schemeClr val="accent5">
                <a:alpha val="75000"/>
              </a:schemeClr>
            </a:solidFill>
            <a:ln w="25400">
              <a:noFill/>
            </a:ln>
            <a:effectLst/>
          </c:spPr>
          <c:invertIfNegative val="0"/>
          <c:dPt>
            <c:idx val="7"/>
            <c:invertIfNegative val="0"/>
            <c:bubble3D val="0"/>
            <c:spPr>
              <a:solidFill>
                <a:schemeClr val="accent4">
                  <a:lumMod val="60000"/>
                  <a:lumOff val="40000"/>
                </a:schemeClr>
              </a:solidFill>
              <a:ln w="25400">
                <a:noFill/>
              </a:ln>
              <a:effectLst/>
            </c:spPr>
            <c:extLst>
              <c:ext xmlns:c16="http://schemas.microsoft.com/office/drawing/2014/chart" uri="{C3380CC4-5D6E-409C-BE32-E72D297353CC}">
                <c16:uniqueId val="{00000001-D0B6-4B0E-B369-5F6DF1579EB4}"/>
              </c:ext>
            </c:extLst>
          </c:dPt>
          <c:dPt>
            <c:idx val="8"/>
            <c:invertIfNegative val="0"/>
            <c:bubble3D val="0"/>
            <c:spPr>
              <a:solidFill>
                <a:schemeClr val="accent2">
                  <a:lumMod val="40000"/>
                  <a:lumOff val="60000"/>
                </a:schemeClr>
              </a:solidFill>
              <a:ln w="25400">
                <a:noFill/>
              </a:ln>
              <a:effectLst/>
            </c:spPr>
            <c:extLst>
              <c:ext xmlns:c16="http://schemas.microsoft.com/office/drawing/2014/chart" uri="{C3380CC4-5D6E-409C-BE32-E72D297353CC}">
                <c16:uniqueId val="{00000002-D0B6-4B0E-B369-5F6DF1579EB4}"/>
              </c:ext>
            </c:extLst>
          </c:dPt>
          <c:dPt>
            <c:idx val="9"/>
            <c:invertIfNegative val="0"/>
            <c:bubble3D val="0"/>
            <c:spPr>
              <a:solidFill>
                <a:schemeClr val="accent2"/>
              </a:solidFill>
              <a:ln w="25400">
                <a:noFill/>
              </a:ln>
              <a:effectLst/>
            </c:spPr>
            <c:extLst>
              <c:ext xmlns:c16="http://schemas.microsoft.com/office/drawing/2014/chart" uri="{C3380CC4-5D6E-409C-BE32-E72D297353CC}">
                <c16:uniqueId val="{00000000-D0B6-4B0E-B369-5F6DF1579EB4}"/>
              </c:ext>
            </c:extLst>
          </c:dPt>
          <c:xVal>
            <c:numRef>
              <c:f>Sheet1!$B$2:$B$11</c:f>
              <c:numCache>
                <c:formatCode>General</c:formatCode>
                <c:ptCount val="10"/>
                <c:pt idx="0">
                  <c:v>1986</c:v>
                </c:pt>
                <c:pt idx="1">
                  <c:v>1986</c:v>
                </c:pt>
                <c:pt idx="2">
                  <c:v>2006</c:v>
                </c:pt>
                <c:pt idx="3">
                  <c:v>2006</c:v>
                </c:pt>
                <c:pt idx="4">
                  <c:v>2015</c:v>
                </c:pt>
                <c:pt idx="5">
                  <c:v>2016</c:v>
                </c:pt>
                <c:pt idx="6">
                  <c:v>2017</c:v>
                </c:pt>
                <c:pt idx="7">
                  <c:v>2018</c:v>
                </c:pt>
                <c:pt idx="8">
                  <c:v>2018</c:v>
                </c:pt>
                <c:pt idx="9">
                  <c:v>2018</c:v>
                </c:pt>
              </c:numCache>
            </c:numRef>
          </c:xVal>
          <c:yVal>
            <c:numRef>
              <c:f>Sheet1!$H$2:$H$11</c:f>
              <c:numCache>
                <c:formatCode>0%</c:formatCode>
                <c:ptCount val="10"/>
                <c:pt idx="0">
                  <c:v>3.7037037037037035E-2</c:v>
                </c:pt>
                <c:pt idx="1">
                  <c:v>0.12962962962962962</c:v>
                </c:pt>
                <c:pt idx="2">
                  <c:v>7.5268817204301078E-2</c:v>
                </c:pt>
                <c:pt idx="3">
                  <c:v>0.22580645161290322</c:v>
                </c:pt>
                <c:pt idx="4">
                  <c:v>0.36</c:v>
                </c:pt>
                <c:pt idx="5">
                  <c:v>0.61111111111111116</c:v>
                </c:pt>
                <c:pt idx="6">
                  <c:v>0.32835820895522388</c:v>
                </c:pt>
                <c:pt idx="7">
                  <c:v>0.2518248175182482</c:v>
                </c:pt>
                <c:pt idx="8">
                  <c:v>0.42592592592592593</c:v>
                </c:pt>
                <c:pt idx="9">
                  <c:v>0.84567901234567899</c:v>
                </c:pt>
              </c:numCache>
            </c:numRef>
          </c:yVal>
          <c:bubbleSize>
            <c:numRef>
              <c:f>Sheet1!$C$2:$C$11</c:f>
              <c:numCache>
                <c:formatCode>General</c:formatCode>
                <c:ptCount val="10"/>
                <c:pt idx="0">
                  <c:v>54</c:v>
                </c:pt>
                <c:pt idx="1">
                  <c:v>54</c:v>
                </c:pt>
                <c:pt idx="2">
                  <c:v>186</c:v>
                </c:pt>
                <c:pt idx="3">
                  <c:v>62</c:v>
                </c:pt>
                <c:pt idx="4">
                  <c:v>100</c:v>
                </c:pt>
                <c:pt idx="5">
                  <c:v>18</c:v>
                </c:pt>
                <c:pt idx="6">
                  <c:v>67</c:v>
                </c:pt>
                <c:pt idx="7">
                  <c:v>274</c:v>
                </c:pt>
                <c:pt idx="8">
                  <c:v>162</c:v>
                </c:pt>
                <c:pt idx="9">
                  <c:v>162</c:v>
                </c:pt>
              </c:numCache>
            </c:numRef>
          </c:bubbleSize>
          <c:bubble3D val="0"/>
          <c:extLst>
            <c:ext xmlns:c16="http://schemas.microsoft.com/office/drawing/2014/chart" uri="{C3380CC4-5D6E-409C-BE32-E72D297353CC}">
              <c16:uniqueId val="{00000000-2B98-4B3F-B524-1FEAE5151409}"/>
            </c:ext>
          </c:extLst>
        </c:ser>
        <c:dLbls>
          <c:showLegendKey val="0"/>
          <c:showVal val="0"/>
          <c:showCatName val="0"/>
          <c:showSerName val="0"/>
          <c:showPercent val="0"/>
          <c:showBubbleSize val="0"/>
        </c:dLbls>
        <c:bubbleScale val="100"/>
        <c:showNegBubbles val="0"/>
        <c:axId val="1525886720"/>
        <c:axId val="1533281296"/>
        <c:extLst>
          <c:ext xmlns:c15="http://schemas.microsoft.com/office/drawing/2012/chart" uri="{02D57815-91ED-43cb-92C2-25804820EDAC}">
            <c15:filteredBubbleSeries>
              <c15:ser>
                <c:idx val="0"/>
                <c:order val="0"/>
                <c:tx>
                  <c:strRef>
                    <c:extLst>
                      <c:ext uri="{02D57815-91ED-43cb-92C2-25804820EDAC}">
                        <c15:formulaRef>
                          <c15:sqref>Sheet1!$H$1</c15:sqref>
                        </c15:formulaRef>
                      </c:ext>
                    </c:extLst>
                    <c:strCache>
                      <c:ptCount val="1"/>
                      <c:pt idx="0">
                        <c:v>Percent</c:v>
                      </c:pt>
                    </c:strCache>
                  </c:strRef>
                </c:tx>
                <c:spPr>
                  <a:solidFill>
                    <a:schemeClr val="accent1">
                      <a:alpha val="75000"/>
                    </a:schemeClr>
                  </a:solidFill>
                  <a:ln w="25400">
                    <a:noFill/>
                  </a:ln>
                  <a:effectLst/>
                </c:spPr>
                <c:invertIfNegative val="0"/>
                <c:xVal>
                  <c:numRef>
                    <c:extLst>
                      <c:ext uri="{02D57815-91ED-43cb-92C2-25804820EDAC}">
                        <c15:formulaRef>
                          <c15:sqref>Sheet1!$B$2:$B$11</c15:sqref>
                        </c15:formulaRef>
                      </c:ext>
                    </c:extLst>
                    <c:numCache>
                      <c:formatCode>General</c:formatCode>
                      <c:ptCount val="10"/>
                      <c:pt idx="0">
                        <c:v>1986</c:v>
                      </c:pt>
                      <c:pt idx="1">
                        <c:v>1986</c:v>
                      </c:pt>
                      <c:pt idx="2">
                        <c:v>2006</c:v>
                      </c:pt>
                      <c:pt idx="3">
                        <c:v>2006</c:v>
                      </c:pt>
                      <c:pt idx="4">
                        <c:v>2015</c:v>
                      </c:pt>
                      <c:pt idx="5">
                        <c:v>2016</c:v>
                      </c:pt>
                      <c:pt idx="6">
                        <c:v>2017</c:v>
                      </c:pt>
                      <c:pt idx="7">
                        <c:v>2018</c:v>
                      </c:pt>
                      <c:pt idx="8">
                        <c:v>2018</c:v>
                      </c:pt>
                      <c:pt idx="9">
                        <c:v>2018</c:v>
                      </c:pt>
                    </c:numCache>
                  </c:numRef>
                </c:xVal>
                <c:yVal>
                  <c:numRef>
                    <c:extLst>
                      <c:ext uri="{02D57815-91ED-43cb-92C2-25804820EDAC}">
                        <c15:formulaRef>
                          <c15:sqref>Sheet1!$H$2:$H$11</c15:sqref>
                        </c15:formulaRef>
                      </c:ext>
                    </c:extLst>
                    <c:numCache>
                      <c:formatCode>0%</c:formatCode>
                      <c:ptCount val="10"/>
                      <c:pt idx="0">
                        <c:v>3.7037037037037035E-2</c:v>
                      </c:pt>
                      <c:pt idx="1">
                        <c:v>0.12962962962962962</c:v>
                      </c:pt>
                      <c:pt idx="2">
                        <c:v>7.5268817204301078E-2</c:v>
                      </c:pt>
                      <c:pt idx="3">
                        <c:v>0.22580645161290322</c:v>
                      </c:pt>
                      <c:pt idx="4">
                        <c:v>0.36</c:v>
                      </c:pt>
                      <c:pt idx="5">
                        <c:v>0.61111111111111116</c:v>
                      </c:pt>
                      <c:pt idx="6">
                        <c:v>0.32835820895522388</c:v>
                      </c:pt>
                      <c:pt idx="7">
                        <c:v>0.2518248175182482</c:v>
                      </c:pt>
                      <c:pt idx="8">
                        <c:v>0.42592592592592593</c:v>
                      </c:pt>
                      <c:pt idx="9">
                        <c:v>0.84567901234567899</c:v>
                      </c:pt>
                    </c:numCache>
                  </c:numRef>
                </c:yVal>
                <c:bubbleSize>
                  <c:numRef>
                    <c:extLst>
                      <c:ext uri="{02D57815-91ED-43cb-92C2-25804820EDAC}">
                        <c15:formulaRef>
                          <c15:sqref>Sheet1!$C$2:$C$11</c15:sqref>
                        </c15:formulaRef>
                      </c:ext>
                    </c:extLst>
                    <c:numCache>
                      <c:formatCode>General</c:formatCode>
                      <c:ptCount val="10"/>
                      <c:pt idx="0">
                        <c:v>54</c:v>
                      </c:pt>
                      <c:pt idx="1">
                        <c:v>54</c:v>
                      </c:pt>
                      <c:pt idx="2">
                        <c:v>186</c:v>
                      </c:pt>
                      <c:pt idx="3">
                        <c:v>62</c:v>
                      </c:pt>
                      <c:pt idx="4">
                        <c:v>100</c:v>
                      </c:pt>
                      <c:pt idx="5">
                        <c:v>18</c:v>
                      </c:pt>
                      <c:pt idx="6">
                        <c:v>67</c:v>
                      </c:pt>
                      <c:pt idx="7">
                        <c:v>274</c:v>
                      </c:pt>
                      <c:pt idx="8">
                        <c:v>162</c:v>
                      </c:pt>
                      <c:pt idx="9">
                        <c:v>162</c:v>
                      </c:pt>
                    </c:numCache>
                  </c:numRef>
                </c:bubbleSize>
                <c:bubble3D val="0"/>
                <c:extLst>
                  <c:ext xmlns:c16="http://schemas.microsoft.com/office/drawing/2014/chart" uri="{C3380CC4-5D6E-409C-BE32-E72D297353CC}">
                    <c16:uniqueId val="{00000001-2B98-4B3F-B524-1FEAE5151409}"/>
                  </c:ext>
                </c:extLst>
              </c15:ser>
            </c15:filteredBubbleSeries>
            <c15:filteredBubbleSeries>
              <c15:ser>
                <c:idx val="1"/>
                <c:order val="1"/>
                <c:tx>
                  <c:strRef>
                    <c:extLst xmlns:c15="http://schemas.microsoft.com/office/drawing/2012/chart">
                      <c:ext xmlns:c15="http://schemas.microsoft.com/office/drawing/2012/chart" uri="{02D57815-91ED-43cb-92C2-25804820EDAC}">
                        <c15:formulaRef>
                          <c15:sqref>Sheet1!$A$4</c15:sqref>
                        </c15:formulaRef>
                      </c:ext>
                    </c:extLst>
                    <c:strCache>
                      <c:ptCount val="1"/>
                      <c:pt idx="0">
                        <c:v>McCullough McGeary Harrison</c:v>
                      </c:pt>
                    </c:strCache>
                  </c:strRef>
                </c:tx>
                <c:spPr>
                  <a:solidFill>
                    <a:schemeClr val="accent2">
                      <a:alpha val="75000"/>
                    </a:schemeClr>
                  </a:solidFill>
                  <a:ln w="25400">
                    <a:noFill/>
                  </a:ln>
                  <a:effectLst/>
                </c:spPr>
                <c:invertIfNegative val="0"/>
                <c:xVal>
                  <c:strRef>
                    <c:extLst xmlns:c15="http://schemas.microsoft.com/office/drawing/2012/chart">
                      <c:ext xmlns:c15="http://schemas.microsoft.com/office/drawing/2012/chart" uri="{02D57815-91ED-43cb-92C2-25804820EDAC}">
                        <c15:formulaRef>
                          <c15:sqref>Sheet1!$B$1:$H$1</c15:sqref>
                        </c15:formulaRef>
                      </c:ext>
                    </c:extLst>
                    <c:strCache>
                      <c:ptCount val="7"/>
                      <c:pt idx="0">
                        <c:v>Year</c:v>
                      </c:pt>
                      <c:pt idx="1">
                        <c:v>N</c:v>
                      </c:pt>
                      <c:pt idx="2">
                        <c:v>Success</c:v>
                      </c:pt>
                      <c:pt idx="3">
                        <c:v>Type</c:v>
                      </c:pt>
                      <c:pt idx="4">
                        <c:v>Type-R</c:v>
                      </c:pt>
                      <c:pt idx="5">
                        <c:v>Type-Data</c:v>
                      </c:pt>
                      <c:pt idx="6">
                        <c:v>Percent</c:v>
                      </c:pt>
                    </c:strCache>
                  </c:strRef>
                </c:xVal>
                <c:yVal>
                  <c:numRef>
                    <c:extLst xmlns:c15="http://schemas.microsoft.com/office/drawing/2012/chart">
                      <c:ext xmlns:c15="http://schemas.microsoft.com/office/drawing/2012/chart" uri="{02D57815-91ED-43cb-92C2-25804820EDAC}">
                        <c15:formulaRef>
                          <c15:sqref>Sheet1!$B$4:$H$4</c15:sqref>
                        </c15:formulaRef>
                      </c:ext>
                    </c:extLst>
                    <c:numCache>
                      <c:formatCode>General</c:formatCode>
                      <c:ptCount val="7"/>
                      <c:pt idx="0">
                        <c:v>2006</c:v>
                      </c:pt>
                      <c:pt idx="1">
                        <c:v>186</c:v>
                      </c:pt>
                      <c:pt idx="2">
                        <c:v>14</c:v>
                      </c:pt>
                      <c:pt idx="3">
                        <c:v>0</c:v>
                      </c:pt>
                      <c:pt idx="4" formatCode="0%">
                        <c:v>0</c:v>
                      </c:pt>
                      <c:pt idx="5">
                        <c:v>0</c:v>
                      </c:pt>
                      <c:pt idx="6" formatCode="0%">
                        <c:v>7.5268817204301078E-2</c:v>
                      </c:pt>
                    </c:numCache>
                  </c:numRef>
                </c:yVal>
                <c:bubbleSize>
                  <c:numRef>
                    <c:extLst xmlns:c15="http://schemas.microsoft.com/office/drawing/2012/chart">
                      <c:ext xmlns:c15="http://schemas.microsoft.com/office/drawing/2012/chart" uri="{02D57815-91ED-43cb-92C2-25804820EDAC}">
                        <c15:formulaRef>
                          <c15:sqref>Sheet1!$B$5:$H$5</c15:sqref>
                        </c15:formulaRef>
                      </c:ext>
                    </c:extLst>
                    <c:numCache>
                      <c:formatCode>General</c:formatCode>
                      <c:ptCount val="7"/>
                      <c:pt idx="0">
                        <c:v>2006</c:v>
                      </c:pt>
                      <c:pt idx="1">
                        <c:v>62</c:v>
                      </c:pt>
                      <c:pt idx="2">
                        <c:v>14</c:v>
                      </c:pt>
                      <c:pt idx="3">
                        <c:v>0</c:v>
                      </c:pt>
                      <c:pt idx="4">
                        <c:v>0</c:v>
                      </c:pt>
                      <c:pt idx="5">
                        <c:v>0</c:v>
                      </c:pt>
                      <c:pt idx="6" formatCode="0%">
                        <c:v>0.22580645161290322</c:v>
                      </c:pt>
                    </c:numCache>
                  </c:numRef>
                </c:bubbleSize>
                <c:bubble3D val="0"/>
                <c:extLst xmlns:c15="http://schemas.microsoft.com/office/drawing/2012/chart">
                  <c:ext xmlns:c16="http://schemas.microsoft.com/office/drawing/2014/chart" uri="{C3380CC4-5D6E-409C-BE32-E72D297353CC}">
                    <c16:uniqueId val="{00000002-2B98-4B3F-B524-1FEAE5151409}"/>
                  </c:ext>
                </c:extLst>
              </c15:ser>
            </c15:filteredBubbleSeries>
            <c15:filteredBubbleSeries>
              <c15:ser>
                <c:idx val="2"/>
                <c:order val="2"/>
                <c:tx>
                  <c:strRef>
                    <c:extLst xmlns:c15="http://schemas.microsoft.com/office/drawing/2012/chart">
                      <c:ext xmlns:c15="http://schemas.microsoft.com/office/drawing/2012/chart" uri="{02D57815-91ED-43cb-92C2-25804820EDAC}">
                        <c15:formulaRef>
                          <c15:sqref>Sheet1!$A$6</c15:sqref>
                        </c15:formulaRef>
                      </c:ext>
                    </c:extLst>
                    <c:strCache>
                      <c:ptCount val="1"/>
                      <c:pt idx="0">
                        <c:v>Nosek et al</c:v>
                      </c:pt>
                    </c:strCache>
                  </c:strRef>
                </c:tx>
                <c:spPr>
                  <a:solidFill>
                    <a:schemeClr val="accent3">
                      <a:alpha val="75000"/>
                    </a:schemeClr>
                  </a:solidFill>
                  <a:ln w="25400">
                    <a:noFill/>
                  </a:ln>
                  <a:effectLst/>
                </c:spPr>
                <c:invertIfNegative val="0"/>
                <c:xVal>
                  <c:strRef>
                    <c:extLst xmlns:c15="http://schemas.microsoft.com/office/drawing/2012/chart">
                      <c:ext xmlns:c15="http://schemas.microsoft.com/office/drawing/2012/chart" uri="{02D57815-91ED-43cb-92C2-25804820EDAC}">
                        <c15:formulaRef>
                          <c15:sqref>Sheet1!$B$1:$H$1</c15:sqref>
                        </c15:formulaRef>
                      </c:ext>
                    </c:extLst>
                    <c:strCache>
                      <c:ptCount val="7"/>
                      <c:pt idx="0">
                        <c:v>Year</c:v>
                      </c:pt>
                      <c:pt idx="1">
                        <c:v>N</c:v>
                      </c:pt>
                      <c:pt idx="2">
                        <c:v>Success</c:v>
                      </c:pt>
                      <c:pt idx="3">
                        <c:v>Type</c:v>
                      </c:pt>
                      <c:pt idx="4">
                        <c:v>Type-R</c:v>
                      </c:pt>
                      <c:pt idx="5">
                        <c:v>Type-Data</c:v>
                      </c:pt>
                      <c:pt idx="6">
                        <c:v>Percent</c:v>
                      </c:pt>
                    </c:strCache>
                  </c:strRef>
                </c:xVal>
                <c:yVal>
                  <c:numRef>
                    <c:extLst xmlns:c15="http://schemas.microsoft.com/office/drawing/2012/chart">
                      <c:ext xmlns:c15="http://schemas.microsoft.com/office/drawing/2012/chart" uri="{02D57815-91ED-43cb-92C2-25804820EDAC}">
                        <c15:formulaRef>
                          <c15:sqref>Sheet1!$B$6:$H$6</c15:sqref>
                        </c15:formulaRef>
                      </c:ext>
                    </c:extLst>
                    <c:numCache>
                      <c:formatCode>General</c:formatCode>
                      <c:ptCount val="7"/>
                      <c:pt idx="0">
                        <c:v>2015</c:v>
                      </c:pt>
                      <c:pt idx="1">
                        <c:v>100</c:v>
                      </c:pt>
                      <c:pt idx="2">
                        <c:v>36</c:v>
                      </c:pt>
                      <c:pt idx="3">
                        <c:v>0</c:v>
                      </c:pt>
                      <c:pt idx="4">
                        <c:v>0</c:v>
                      </c:pt>
                      <c:pt idx="6" formatCode="0%">
                        <c:v>0.36</c:v>
                      </c:pt>
                    </c:numCache>
                  </c:numRef>
                </c:yVal>
                <c:bubbleSize>
                  <c:numRef>
                    <c:extLst xmlns:c15="http://schemas.microsoft.com/office/drawing/2012/chart">
                      <c:ext xmlns:c15="http://schemas.microsoft.com/office/drawing/2012/chart" uri="{02D57815-91ED-43cb-92C2-25804820EDAC}">
                        <c15:formulaRef>
                          <c15:sqref>Sheet1!$B$7:$H$7</c15:sqref>
                        </c15:formulaRef>
                      </c:ext>
                    </c:extLst>
                    <c:numCache>
                      <c:formatCode>General</c:formatCode>
                      <c:ptCount val="7"/>
                      <c:pt idx="0">
                        <c:v>2016</c:v>
                      </c:pt>
                      <c:pt idx="1">
                        <c:v>18</c:v>
                      </c:pt>
                      <c:pt idx="2">
                        <c:v>11</c:v>
                      </c:pt>
                      <c:pt idx="3">
                        <c:v>0</c:v>
                      </c:pt>
                      <c:pt idx="4">
                        <c:v>0</c:v>
                      </c:pt>
                      <c:pt idx="6" formatCode="0%">
                        <c:v>0.61111111111111116</c:v>
                      </c:pt>
                    </c:numCache>
                  </c:numRef>
                </c:bubbleSize>
                <c:bubble3D val="0"/>
                <c:extLst xmlns:c15="http://schemas.microsoft.com/office/drawing/2012/chart">
                  <c:ext xmlns:c16="http://schemas.microsoft.com/office/drawing/2014/chart" uri="{C3380CC4-5D6E-409C-BE32-E72D297353CC}">
                    <c16:uniqueId val="{00000003-2B98-4B3F-B524-1FEAE5151409}"/>
                  </c:ext>
                </c:extLst>
              </c15:ser>
            </c15:filteredBubbleSeries>
            <c15:filteredBubbleSeries>
              <c15:ser>
                <c:idx val="3"/>
                <c:order val="3"/>
                <c:tx>
                  <c:strRef>
                    <c:extLst xmlns:c15="http://schemas.microsoft.com/office/drawing/2012/chart">
                      <c:ext xmlns:c15="http://schemas.microsoft.com/office/drawing/2012/chart" uri="{02D57815-91ED-43cb-92C2-25804820EDAC}">
                        <c15:formulaRef>
                          <c15:sqref>Sheet1!$A$8</c15:sqref>
                        </c15:formulaRef>
                      </c:ext>
                    </c:extLst>
                    <c:strCache>
                      <c:ptCount val="1"/>
                      <c:pt idx="0">
                        <c:v>Chang Li</c:v>
                      </c:pt>
                    </c:strCache>
                  </c:strRef>
                </c:tx>
                <c:spPr>
                  <a:solidFill>
                    <a:schemeClr val="accent4">
                      <a:alpha val="75000"/>
                    </a:schemeClr>
                  </a:solidFill>
                  <a:ln w="25400">
                    <a:noFill/>
                  </a:ln>
                  <a:effectLst/>
                </c:spPr>
                <c:invertIfNegative val="0"/>
                <c:xVal>
                  <c:strRef>
                    <c:extLst xmlns:c15="http://schemas.microsoft.com/office/drawing/2012/chart">
                      <c:ext xmlns:c15="http://schemas.microsoft.com/office/drawing/2012/chart" uri="{02D57815-91ED-43cb-92C2-25804820EDAC}">
                        <c15:formulaRef>
                          <c15:sqref>Sheet1!$B$1:$H$1</c15:sqref>
                        </c15:formulaRef>
                      </c:ext>
                    </c:extLst>
                    <c:strCache>
                      <c:ptCount val="7"/>
                      <c:pt idx="0">
                        <c:v>Year</c:v>
                      </c:pt>
                      <c:pt idx="1">
                        <c:v>N</c:v>
                      </c:pt>
                      <c:pt idx="2">
                        <c:v>Success</c:v>
                      </c:pt>
                      <c:pt idx="3">
                        <c:v>Type</c:v>
                      </c:pt>
                      <c:pt idx="4">
                        <c:v>Type-R</c:v>
                      </c:pt>
                      <c:pt idx="5">
                        <c:v>Type-Data</c:v>
                      </c:pt>
                      <c:pt idx="6">
                        <c:v>Percent</c:v>
                      </c:pt>
                    </c:strCache>
                  </c:strRef>
                </c:xVal>
                <c:yVal>
                  <c:numRef>
                    <c:extLst xmlns:c15="http://schemas.microsoft.com/office/drawing/2012/chart">
                      <c:ext xmlns:c15="http://schemas.microsoft.com/office/drawing/2012/chart" uri="{02D57815-91ED-43cb-92C2-25804820EDAC}">
                        <c15:formulaRef>
                          <c15:sqref>Sheet1!$B$8:$H$8</c15:sqref>
                        </c15:formulaRef>
                      </c:ext>
                    </c:extLst>
                    <c:numCache>
                      <c:formatCode>General</c:formatCode>
                      <c:ptCount val="7"/>
                      <c:pt idx="0">
                        <c:v>2017</c:v>
                      </c:pt>
                      <c:pt idx="1">
                        <c:v>67</c:v>
                      </c:pt>
                      <c:pt idx="2">
                        <c:v>22</c:v>
                      </c:pt>
                      <c:pt idx="3">
                        <c:v>0</c:v>
                      </c:pt>
                      <c:pt idx="4">
                        <c:v>0</c:v>
                      </c:pt>
                      <c:pt idx="5">
                        <c:v>0</c:v>
                      </c:pt>
                      <c:pt idx="6" formatCode="0%">
                        <c:v>0.32835820895522388</c:v>
                      </c:pt>
                    </c:numCache>
                  </c:numRef>
                </c:yVal>
                <c:bubbleSize>
                  <c:numRef>
                    <c:extLst xmlns:c15="http://schemas.microsoft.com/office/drawing/2012/chart">
                      <c:ext xmlns:c15="http://schemas.microsoft.com/office/drawing/2012/chart" uri="{02D57815-91ED-43cb-92C2-25804820EDAC}">
                        <c15:formulaRef>
                          <c15:sqref>Sheet1!$B$9:$H$9</c15:sqref>
                        </c15:formulaRef>
                      </c:ext>
                    </c:extLst>
                    <c:numCache>
                      <c:formatCode>General</c:formatCode>
                      <c:ptCount val="7"/>
                      <c:pt idx="0">
                        <c:v>2018</c:v>
                      </c:pt>
                      <c:pt idx="1">
                        <c:v>274</c:v>
                      </c:pt>
                      <c:pt idx="2">
                        <c:v>69</c:v>
                      </c:pt>
                      <c:pt idx="3">
                        <c:v>0</c:v>
                      </c:pt>
                      <c:pt idx="4">
                        <c:v>0</c:v>
                      </c:pt>
                      <c:pt idx="5">
                        <c:v>0</c:v>
                      </c:pt>
                      <c:pt idx="6" formatCode="0%">
                        <c:v>0.2518248175182482</c:v>
                      </c:pt>
                    </c:numCache>
                  </c:numRef>
                </c:bubbleSize>
                <c:bubble3D val="0"/>
                <c:extLst xmlns:c15="http://schemas.microsoft.com/office/drawing/2012/chart">
                  <c:ext xmlns:c16="http://schemas.microsoft.com/office/drawing/2014/chart" uri="{C3380CC4-5D6E-409C-BE32-E72D297353CC}">
                    <c16:uniqueId val="{00000004-2B98-4B3F-B524-1FEAE5151409}"/>
                  </c:ext>
                </c:extLst>
              </c15:ser>
            </c15:filteredBubbleSeries>
          </c:ext>
        </c:extLst>
      </c:bubbleChart>
      <c:valAx>
        <c:axId val="1525886720"/>
        <c:scaling>
          <c:orientation val="minMax"/>
          <c:max val="2020"/>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crossAx val="1533281296"/>
        <c:crosses val="autoZero"/>
        <c:crossBetween val="midCat"/>
      </c:valAx>
      <c:valAx>
        <c:axId val="1533281296"/>
        <c:scaling>
          <c:orientation val="minMax"/>
          <c:min val="0"/>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crossAx val="1525886720"/>
        <c:crosses val="autoZero"/>
        <c:crossBetween val="midCat"/>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69">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alpha val="75000"/>
        </a:schemeClr>
      </a:solidFill>
    </cs:spPr>
  </cs:dataPoint>
  <cs:dataPoint3D>
    <cs:lnRef idx="0"/>
    <cs:fillRef idx="1">
      <cs:styleClr val="auto"/>
    </cs:fillRef>
    <cs:effectRef idx="0"/>
    <cs:fontRef idx="minor">
      <a:schemeClr val="tx1"/>
    </cs:fontRef>
    <cs:spPr>
      <a:solidFill>
        <a:schemeClr val="phClr">
          <a:alpha val="75000"/>
        </a:schemeClr>
      </a:solidFill>
    </cs:spPr>
  </cs:dataPoint3D>
  <cs:dataPointLine>
    <cs:lnRef idx="0">
      <cs:styleClr val="auto"/>
    </cs:lnRef>
    <cs:fillRef idx="1"/>
    <cs:effectRef idx="0"/>
    <cs:fontRef idx="minor">
      <a:schemeClr val="tx1"/>
    </cs:fontRef>
    <cs:spPr>
      <a:ln w="19050" cap="rnd">
        <a:solidFill>
          <a:schemeClr val="phClr">
            <a:alpha val="50000"/>
          </a:scheme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9A8C565-F3BF-4A84-AE07-9A89EABD0C05}" type="datetimeFigureOut">
              <a:rPr lang="en-US" smtClean="0"/>
              <a:t>2019-09-05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9C334D6-74E3-493C-842C-2A0D832D0681}" type="slidenum">
              <a:rPr lang="en-US" smtClean="0"/>
              <a:t>‹#›</a:t>
            </a:fld>
            <a:endParaRPr lang="en-US"/>
          </a:p>
        </p:txBody>
      </p:sp>
    </p:spTree>
    <p:extLst>
      <p:ext uri="{BB962C8B-B14F-4D97-AF65-F5344CB8AC3E}">
        <p14:creationId xmlns:p14="http://schemas.microsoft.com/office/powerpoint/2010/main" val="16740499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am</a:t>
            </a:r>
            <a:r>
              <a:rPr lang="en-US" baseline="0" dirty="0" smtClean="0"/>
              <a:t> going to </a:t>
            </a:r>
          </a:p>
          <a:p>
            <a:pPr marL="171450" indent="-171450">
              <a:buFontTx/>
              <a:buChar char="-"/>
            </a:pPr>
            <a:r>
              <a:rPr lang="en-US" baseline="0" dirty="0" smtClean="0"/>
              <a:t>Very briefly describe the background we are coming from</a:t>
            </a:r>
          </a:p>
          <a:p>
            <a:pPr marL="171450" indent="-171450">
              <a:buFontTx/>
              <a:buChar char="-"/>
            </a:pPr>
            <a:r>
              <a:rPr lang="en-US" baseline="0" dirty="0" smtClean="0"/>
              <a:t> Make note of the various elements of progress (and the broader picture) of open science</a:t>
            </a:r>
          </a:p>
          <a:p>
            <a:pPr marL="171450" indent="-171450">
              <a:buFontTx/>
              <a:buChar char="-"/>
            </a:pPr>
            <a:r>
              <a:rPr lang="en-US" baseline="0" dirty="0" smtClean="0"/>
              <a:t>Describe some of the ongoing challenges</a:t>
            </a:r>
          </a:p>
          <a:p>
            <a:pPr marL="171450" indent="-171450">
              <a:buFontTx/>
              <a:buChar char="-"/>
            </a:pPr>
            <a:r>
              <a:rPr lang="en-US" baseline="0" dirty="0" smtClean="0"/>
              <a:t>Provide a glimpse of what is going to happen in economics, and maybe more broadly in the social sciences.</a:t>
            </a:r>
            <a:endParaRPr lang="en-US" dirty="0"/>
          </a:p>
        </p:txBody>
      </p:sp>
      <p:sp>
        <p:nvSpPr>
          <p:cNvPr id="4" name="Slide Number Placeholder 3"/>
          <p:cNvSpPr>
            <a:spLocks noGrp="1"/>
          </p:cNvSpPr>
          <p:nvPr>
            <p:ph type="sldNum" sz="quarter" idx="10"/>
          </p:nvPr>
        </p:nvSpPr>
        <p:spPr/>
        <p:txBody>
          <a:bodyPr/>
          <a:lstStyle/>
          <a:p>
            <a:fld id="{59C334D6-74E3-493C-842C-2A0D832D0681}" type="slidenum">
              <a:rPr lang="en-US" smtClean="0"/>
              <a:t>1</a:t>
            </a:fld>
            <a:endParaRPr lang="en-US"/>
          </a:p>
        </p:txBody>
      </p:sp>
    </p:spTree>
    <p:extLst>
      <p:ext uri="{BB962C8B-B14F-4D97-AF65-F5344CB8AC3E}">
        <p14:creationId xmlns:p14="http://schemas.microsoft.com/office/powerpoint/2010/main" val="37860791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5800" y="1143000"/>
            <a:ext cx="5486400" cy="3086100"/>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A8D1544D-F39A-4F55-BC21-9BE909A9BACC}" type="slidenum">
              <a:rPr lang="de-DE" smtClean="0"/>
              <a:t>15</a:t>
            </a:fld>
            <a:endParaRPr lang="de-DE"/>
          </a:p>
        </p:txBody>
      </p:sp>
    </p:spTree>
    <p:extLst>
      <p:ext uri="{BB962C8B-B14F-4D97-AF65-F5344CB8AC3E}">
        <p14:creationId xmlns:p14="http://schemas.microsoft.com/office/powerpoint/2010/main" val="34250549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5800" y="1143000"/>
            <a:ext cx="5486400" cy="3086100"/>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A8D1544D-F39A-4F55-BC21-9BE909A9BACC}" type="slidenum">
              <a:rPr lang="de-DE" smtClean="0"/>
              <a:t>55</a:t>
            </a:fld>
            <a:endParaRPr lang="de-DE"/>
          </a:p>
        </p:txBody>
      </p:sp>
    </p:spTree>
    <p:extLst>
      <p:ext uri="{BB962C8B-B14F-4D97-AF65-F5344CB8AC3E}">
        <p14:creationId xmlns:p14="http://schemas.microsoft.com/office/powerpoint/2010/main" val="9486467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Number of Web of Science records that in the title, abstract, or keywords contain one of the following phrases: “reproducibility crisis,” “scientific crisis,” “science in crisis,” “crisis in science,” “replication crisis,” “replicability crisis.” Records were classified by the author according to whether, based on title and abstracts, they implicitly or explicitly endorsed the crisis narrative described in the text (red), or alternatively questioned the existence of such a crisis (blue), or discussed “scientific crises” of other kinds or could not be classified due to insufficient information (gray). </a:t>
            </a:r>
            <a:endParaRPr lang="en-US" dirty="0"/>
          </a:p>
        </p:txBody>
      </p:sp>
      <p:sp>
        <p:nvSpPr>
          <p:cNvPr id="4" name="Slide Number Placeholder 3"/>
          <p:cNvSpPr>
            <a:spLocks noGrp="1"/>
          </p:cNvSpPr>
          <p:nvPr>
            <p:ph type="sldNum" sz="quarter" idx="10"/>
          </p:nvPr>
        </p:nvSpPr>
        <p:spPr/>
        <p:txBody>
          <a:bodyPr/>
          <a:lstStyle/>
          <a:p>
            <a:fld id="{59C334D6-74E3-493C-842C-2A0D832D0681}" type="slidenum">
              <a:rPr lang="en-US" smtClean="0"/>
              <a:t>3</a:t>
            </a:fld>
            <a:endParaRPr lang="en-US"/>
          </a:p>
        </p:txBody>
      </p:sp>
    </p:spTree>
    <p:extLst>
      <p:ext uri="{BB962C8B-B14F-4D97-AF65-F5344CB8AC3E}">
        <p14:creationId xmlns:p14="http://schemas.microsoft.com/office/powerpoint/2010/main" val="39725866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Source: </a:t>
            </a:r>
            <a:r>
              <a:rPr lang="en-US" dirty="0" err="1" smtClean="0"/>
              <a:t>Nosek</a:t>
            </a:r>
            <a:r>
              <a:rPr lang="en-US" dirty="0" smtClean="0"/>
              <a:t>, NAS.Sackler.2017.03.10</a:t>
            </a:r>
            <a:r>
              <a:rPr lang="en-US" baseline="0" dirty="0" smtClean="0"/>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Examples from: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Button</a:t>
            </a:r>
            <a:r>
              <a:rPr lang="en-US" baseline="0" dirty="0" smtClean="0"/>
              <a:t> et al – Neuroscience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Ioannidis – why most results are false (Medicine)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GWAS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Biology</a:t>
            </a:r>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Two possibilities</a:t>
            </a:r>
            <a:r>
              <a:rPr lang="en-US" baseline="0" dirty="0" smtClean="0"/>
              <a:t> are that the percentage of positive results is inflated because negative results are much less likely to be published, and that we are pursuing our analysis freedoms to produce positive results that are not really there.  These would lead to an inflation of false-positive results in the published literature.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Some evidence from bio-medical research suggests that this is occurring.  Two different industrial laboratories attempted to replicate 40 or 50 basic science studies that showed positive evidence for markers for new cancer treatments or other issues in medicine.  They did not select at random.  Instead, they picked studies considered landmark findings.  The success rates for replication were about 25% in one study and about 10% in the other.  Further, some of the findings they could not replicate had spurred large literatures of hundreds of articles following up on the finding and its implications, but never having tested whether the evidence for the original finding was solid.  This is a massive waste of resources.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Across</a:t>
            </a:r>
            <a:r>
              <a:rPr lang="en-US" baseline="0" dirty="0" smtClean="0"/>
              <a:t> the sciences, evidence like this has spurred lots of discussion and proposed actions to improve research efficiency and avoid the massive waste of resources linked to erroneous results getting in and staying in the literature, and about the culture of scientific practices that is rewarding publishing, perhaps at the expense of knowledge building.  There have been a variety of suggestions for what to do.  For example, the Nature article on the right suggests that publishing standards should be increased for basic science research.</a:t>
            </a:r>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[It is not in my interest to replicate – myself or others – to evaluate validity and</a:t>
            </a:r>
            <a:r>
              <a:rPr lang="en-US" baseline="0" dirty="0" smtClean="0"/>
              <a:t> improve precision in effect estimates (redundant).  </a:t>
            </a:r>
            <a:r>
              <a:rPr lang="en-US" dirty="0" smtClean="0">
                <a:effectLst/>
              </a:rPr>
              <a:t>Replication is worth</a:t>
            </a:r>
            <a:r>
              <a:rPr lang="en-US" baseline="0" dirty="0" smtClean="0">
                <a:effectLst/>
              </a:rPr>
              <a:t> next to zero (</a:t>
            </a:r>
            <a:r>
              <a:rPr lang="en-US" baseline="0" dirty="0" err="1" smtClean="0">
                <a:effectLst/>
              </a:rPr>
              <a:t>Makel</a:t>
            </a:r>
            <a:r>
              <a:rPr lang="en-US" baseline="0" dirty="0" smtClean="0">
                <a:effectLst/>
              </a:rPr>
              <a:t> data on published replications; motivated to not call it replication; novelty is supreme – zero “error checking”; not in my interest to check my work, and not in your interest to check my work (let’s just each do our own thing and get rewarded for that)</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Irreproducible results will get in and stay in the literature (examples from bio-med).  </a:t>
            </a:r>
            <a:r>
              <a:rPr lang="en-US" baseline="0" dirty="0" err="1" smtClean="0"/>
              <a:t>Prinz</a:t>
            </a:r>
            <a:r>
              <a:rPr lang="en-US" baseline="0" dirty="0" smtClean="0"/>
              <a:t> and Begley articles (make sure to summarize accurately)</a:t>
            </a:r>
          </a:p>
          <a:p>
            <a:endParaRPr lang="en-US" dirty="0" smtClean="0"/>
          </a:p>
          <a:p>
            <a:endParaRPr lang="en-US" dirty="0" smtClean="0"/>
          </a:p>
          <a:p>
            <a:endParaRPr lang="en-US" dirty="0" smtClean="0"/>
          </a:p>
          <a:p>
            <a:r>
              <a:rPr lang="en-US" dirty="0" smtClean="0"/>
              <a:t>The Nature article by folks in bio-medicine is great.</a:t>
            </a:r>
            <a:r>
              <a:rPr lang="en-US" baseline="0" dirty="0" smtClean="0"/>
              <a:t>  The solution they offer is a popular one in commentators from the other sciences -- raise publishing standards.   </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12EE43D5-14E0-4B7B-8CF2-1E0EC9FB802F}" type="slidenum">
              <a:rPr lang="en-US" smtClean="0"/>
              <a:t>4</a:t>
            </a:fld>
            <a:endParaRPr lang="en-US"/>
          </a:p>
        </p:txBody>
      </p:sp>
    </p:spTree>
    <p:extLst>
      <p:ext uri="{BB962C8B-B14F-4D97-AF65-F5344CB8AC3E}">
        <p14:creationId xmlns:p14="http://schemas.microsoft.com/office/powerpoint/2010/main" val="13542307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5800" y="1143000"/>
            <a:ext cx="5486400" cy="3086100"/>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A8D1544D-F39A-4F55-BC21-9BE909A9BACC}" type="slidenum">
              <a:rPr lang="de-DE" smtClean="0"/>
              <a:t>9</a:t>
            </a:fld>
            <a:endParaRPr lang="de-DE"/>
          </a:p>
        </p:txBody>
      </p:sp>
    </p:spTree>
    <p:extLst>
      <p:ext uri="{BB962C8B-B14F-4D97-AF65-F5344CB8AC3E}">
        <p14:creationId xmlns:p14="http://schemas.microsoft.com/office/powerpoint/2010/main" val="8564693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5800" y="1143000"/>
            <a:ext cx="5486400" cy="3086100"/>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A8D1544D-F39A-4F55-BC21-9BE909A9BACC}" type="slidenum">
              <a:rPr lang="de-DE" smtClean="0"/>
              <a:t>10</a:t>
            </a:fld>
            <a:endParaRPr lang="de-DE"/>
          </a:p>
        </p:txBody>
      </p:sp>
    </p:spTree>
    <p:extLst>
      <p:ext uri="{BB962C8B-B14F-4D97-AF65-F5344CB8AC3E}">
        <p14:creationId xmlns:p14="http://schemas.microsoft.com/office/powerpoint/2010/main" val="24738774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5800" y="1143000"/>
            <a:ext cx="5486400" cy="3086100"/>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A8D1544D-F39A-4F55-BC21-9BE909A9BACC}" type="slidenum">
              <a:rPr lang="de-DE" smtClean="0"/>
              <a:t>11</a:t>
            </a:fld>
            <a:endParaRPr lang="de-DE"/>
          </a:p>
        </p:txBody>
      </p:sp>
    </p:spTree>
    <p:extLst>
      <p:ext uri="{BB962C8B-B14F-4D97-AF65-F5344CB8AC3E}">
        <p14:creationId xmlns:p14="http://schemas.microsoft.com/office/powerpoint/2010/main" val="34495779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5800" y="1143000"/>
            <a:ext cx="5486400" cy="3086100"/>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A8D1544D-F39A-4F55-BC21-9BE909A9BACC}" type="slidenum">
              <a:rPr lang="de-DE" smtClean="0"/>
              <a:t>12</a:t>
            </a:fld>
            <a:endParaRPr lang="de-DE"/>
          </a:p>
        </p:txBody>
      </p:sp>
    </p:spTree>
    <p:extLst>
      <p:ext uri="{BB962C8B-B14F-4D97-AF65-F5344CB8AC3E}">
        <p14:creationId xmlns:p14="http://schemas.microsoft.com/office/powerpoint/2010/main" val="15200388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5800" y="1143000"/>
            <a:ext cx="5486400" cy="3086100"/>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A8D1544D-F39A-4F55-BC21-9BE909A9BACC}" type="slidenum">
              <a:rPr lang="de-DE" smtClean="0"/>
              <a:t>13</a:t>
            </a:fld>
            <a:endParaRPr lang="de-DE"/>
          </a:p>
        </p:txBody>
      </p:sp>
    </p:spTree>
    <p:extLst>
      <p:ext uri="{BB962C8B-B14F-4D97-AF65-F5344CB8AC3E}">
        <p14:creationId xmlns:p14="http://schemas.microsoft.com/office/powerpoint/2010/main" val="2995578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5800" y="1143000"/>
            <a:ext cx="5486400" cy="3086100"/>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A8D1544D-F39A-4F55-BC21-9BE909A9BACC}" type="slidenum">
              <a:rPr lang="de-DE" smtClean="0"/>
              <a:t>14</a:t>
            </a:fld>
            <a:endParaRPr lang="de-DE"/>
          </a:p>
        </p:txBody>
      </p:sp>
    </p:spTree>
    <p:extLst>
      <p:ext uri="{BB962C8B-B14F-4D97-AF65-F5344CB8AC3E}">
        <p14:creationId xmlns:p14="http://schemas.microsoft.com/office/powerpoint/2010/main" val="74505412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D098DA53-2AE6-479B-901D-5117A0B269E4}" type="datetimeFigureOut">
              <a:rPr lang="en-US" smtClean="0"/>
              <a:t>2019-09-05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8C151D-353C-46B9-AA66-2AB42B8086D8}" type="slidenum">
              <a:rPr lang="en-US" smtClean="0"/>
              <a:t>‹#›</a:t>
            </a:fld>
            <a:endParaRPr lang="en-US"/>
          </a:p>
        </p:txBody>
      </p:sp>
      <p:sp>
        <p:nvSpPr>
          <p:cNvPr id="7" name="Rectangle 6"/>
          <p:cNvSpPr/>
          <p:nvPr userDrawn="1"/>
        </p:nvSpPr>
        <p:spPr>
          <a:xfrm>
            <a:off x="0" y="0"/>
            <a:ext cx="12192000" cy="222250"/>
          </a:xfrm>
          <a:prstGeom prst="rect">
            <a:avLst/>
          </a:prstGeom>
          <a:solidFill>
            <a:srgbClr val="B31B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pic>
        <p:nvPicPr>
          <p:cNvPr id="8" name="Picture 7" descr="cu screen b31b1b.psd"/>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42712" y="402168"/>
            <a:ext cx="1384120" cy="1267752"/>
          </a:xfrm>
          <a:prstGeom prst="rect">
            <a:avLst/>
          </a:prstGeom>
        </p:spPr>
      </p:pic>
    </p:spTree>
    <p:extLst>
      <p:ext uri="{BB962C8B-B14F-4D97-AF65-F5344CB8AC3E}">
        <p14:creationId xmlns:p14="http://schemas.microsoft.com/office/powerpoint/2010/main" val="726167436"/>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098DA53-2AE6-479B-901D-5117A0B269E4}" type="datetimeFigureOut">
              <a:rPr lang="en-US" smtClean="0"/>
              <a:t>2019-09-05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8C151D-353C-46B9-AA66-2AB42B8086D8}" type="slidenum">
              <a:rPr lang="en-US" smtClean="0"/>
              <a:t>‹#›</a:t>
            </a:fld>
            <a:endParaRPr lang="en-US"/>
          </a:p>
        </p:txBody>
      </p:sp>
    </p:spTree>
    <p:extLst>
      <p:ext uri="{BB962C8B-B14F-4D97-AF65-F5344CB8AC3E}">
        <p14:creationId xmlns:p14="http://schemas.microsoft.com/office/powerpoint/2010/main" val="19823074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098DA53-2AE6-479B-901D-5117A0B269E4}" type="datetimeFigureOut">
              <a:rPr lang="en-US" smtClean="0"/>
              <a:t>2019-09-05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8C151D-353C-46B9-AA66-2AB42B8086D8}" type="slidenum">
              <a:rPr lang="en-US" smtClean="0"/>
              <a:t>‹#›</a:t>
            </a:fld>
            <a:endParaRPr lang="en-US"/>
          </a:p>
        </p:txBody>
      </p:sp>
    </p:spTree>
    <p:extLst>
      <p:ext uri="{BB962C8B-B14F-4D97-AF65-F5344CB8AC3E}">
        <p14:creationId xmlns:p14="http://schemas.microsoft.com/office/powerpoint/2010/main" val="22937995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098DA53-2AE6-479B-901D-5117A0B269E4}" type="datetimeFigureOut">
              <a:rPr lang="en-US" smtClean="0"/>
              <a:t>2019-09-05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8C151D-353C-46B9-AA66-2AB42B8086D8}" type="slidenum">
              <a:rPr lang="en-US" smtClean="0"/>
              <a:t>‹#›</a:t>
            </a:fld>
            <a:endParaRPr lang="en-US"/>
          </a:p>
        </p:txBody>
      </p:sp>
    </p:spTree>
    <p:extLst>
      <p:ext uri="{BB962C8B-B14F-4D97-AF65-F5344CB8AC3E}">
        <p14:creationId xmlns:p14="http://schemas.microsoft.com/office/powerpoint/2010/main" val="214395079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098DA53-2AE6-479B-901D-5117A0B269E4}" type="datetimeFigureOut">
              <a:rPr lang="en-US" smtClean="0"/>
              <a:t>2019-09-05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8C151D-353C-46B9-AA66-2AB42B8086D8}" type="slidenum">
              <a:rPr lang="en-US" smtClean="0"/>
              <a:t>‹#›</a:t>
            </a:fld>
            <a:endParaRPr lang="en-US"/>
          </a:p>
        </p:txBody>
      </p:sp>
    </p:spTree>
    <p:extLst>
      <p:ext uri="{BB962C8B-B14F-4D97-AF65-F5344CB8AC3E}">
        <p14:creationId xmlns:p14="http://schemas.microsoft.com/office/powerpoint/2010/main" val="48284520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Standard">
    <p:spTree>
      <p:nvGrpSpPr>
        <p:cNvPr id="1" name=""/>
        <p:cNvGrpSpPr/>
        <p:nvPr/>
      </p:nvGrpSpPr>
      <p:grpSpPr>
        <a:xfrm>
          <a:off x="0" y="0"/>
          <a:ext cx="0" cy="0"/>
          <a:chOff x="0" y="0"/>
          <a:chExt cx="0" cy="0"/>
        </a:xfrm>
      </p:grpSpPr>
      <p:pic>
        <p:nvPicPr>
          <p:cNvPr id="4" name="Picture 3" descr="cu screen b31b1b.psd"/>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42712" y="402168"/>
            <a:ext cx="1384120" cy="1267752"/>
          </a:xfrm>
          <a:prstGeom prst="rect">
            <a:avLst/>
          </a:prstGeom>
        </p:spPr>
      </p:pic>
    </p:spTree>
    <p:extLst>
      <p:ext uri="{BB962C8B-B14F-4D97-AF65-F5344CB8AC3E}">
        <p14:creationId xmlns:p14="http://schemas.microsoft.com/office/powerpoint/2010/main" val="2276801607"/>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userDrawn="1">
  <p:cSld name="Empty">
    <p:spTree>
      <p:nvGrpSpPr>
        <p:cNvPr id="1" name=""/>
        <p:cNvGrpSpPr/>
        <p:nvPr/>
      </p:nvGrpSpPr>
      <p:grpSpPr>
        <a:xfrm>
          <a:off x="0" y="0"/>
          <a:ext cx="0" cy="0"/>
          <a:chOff x="0" y="0"/>
          <a:chExt cx="0" cy="0"/>
        </a:xfrm>
      </p:grpSpPr>
    </p:spTree>
    <p:extLst>
      <p:ext uri="{BB962C8B-B14F-4D97-AF65-F5344CB8AC3E}">
        <p14:creationId xmlns:p14="http://schemas.microsoft.com/office/powerpoint/2010/main" val="4285411928"/>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54480" y="365125"/>
            <a:ext cx="9784080" cy="1325563"/>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098DA53-2AE6-479B-901D-5117A0B269E4}" type="datetimeFigureOut">
              <a:rPr lang="en-US" smtClean="0"/>
              <a:t>2019-09-05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8C151D-353C-46B9-AA66-2AB42B8086D8}" type="slidenum">
              <a:rPr lang="en-US" smtClean="0"/>
              <a:t>‹#›</a:t>
            </a:fld>
            <a:endParaRPr lang="en-US"/>
          </a:p>
        </p:txBody>
      </p:sp>
      <p:sp>
        <p:nvSpPr>
          <p:cNvPr id="7" name="Rectangle 6"/>
          <p:cNvSpPr/>
          <p:nvPr userDrawn="1"/>
        </p:nvSpPr>
        <p:spPr>
          <a:xfrm>
            <a:off x="0" y="0"/>
            <a:ext cx="12192000" cy="222250"/>
          </a:xfrm>
          <a:prstGeom prst="rect">
            <a:avLst/>
          </a:prstGeom>
          <a:solidFill>
            <a:srgbClr val="B31B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pic>
        <p:nvPicPr>
          <p:cNvPr id="8" name="Picture 7" descr="cu screen b31b1b.psd"/>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42712" y="402168"/>
            <a:ext cx="1384120" cy="1267752"/>
          </a:xfrm>
          <a:prstGeom prst="rect">
            <a:avLst/>
          </a:prstGeom>
        </p:spPr>
      </p:pic>
    </p:spTree>
    <p:extLst>
      <p:ext uri="{BB962C8B-B14F-4D97-AF65-F5344CB8AC3E}">
        <p14:creationId xmlns:p14="http://schemas.microsoft.com/office/powerpoint/2010/main" val="3169039988"/>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Centered_Title">
    <p:spTree>
      <p:nvGrpSpPr>
        <p:cNvPr id="1" name=""/>
        <p:cNvGrpSpPr/>
        <p:nvPr/>
      </p:nvGrpSpPr>
      <p:grpSpPr>
        <a:xfrm>
          <a:off x="0" y="0"/>
          <a:ext cx="0" cy="0"/>
          <a:chOff x="0" y="0"/>
          <a:chExt cx="0" cy="0"/>
        </a:xfrm>
      </p:grpSpPr>
      <p:sp>
        <p:nvSpPr>
          <p:cNvPr id="2" name="Title 1"/>
          <p:cNvSpPr>
            <a:spLocks noGrp="1"/>
          </p:cNvSpPr>
          <p:nvPr>
            <p:ph type="title"/>
          </p:nvPr>
        </p:nvSpPr>
        <p:spPr>
          <a:xfrm>
            <a:off x="1203960" y="2464858"/>
            <a:ext cx="9784080" cy="1325563"/>
          </a:xfrm>
        </p:spPr>
        <p:txBody>
          <a:bodyPr/>
          <a:lstStyle/>
          <a:p>
            <a:r>
              <a:rPr lang="en-US" dirty="0"/>
              <a:t>Click to edit Master title style</a:t>
            </a:r>
          </a:p>
        </p:txBody>
      </p:sp>
      <p:sp>
        <p:nvSpPr>
          <p:cNvPr id="4" name="Date Placeholder 3"/>
          <p:cNvSpPr>
            <a:spLocks noGrp="1"/>
          </p:cNvSpPr>
          <p:nvPr>
            <p:ph type="dt" sz="half" idx="10"/>
          </p:nvPr>
        </p:nvSpPr>
        <p:spPr/>
        <p:txBody>
          <a:bodyPr/>
          <a:lstStyle/>
          <a:p>
            <a:fld id="{D098DA53-2AE6-479B-901D-5117A0B269E4}" type="datetimeFigureOut">
              <a:rPr lang="en-US" smtClean="0"/>
              <a:t>2019-09-05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8C151D-353C-46B9-AA66-2AB42B8086D8}" type="slidenum">
              <a:rPr lang="en-US" smtClean="0"/>
              <a:t>‹#›</a:t>
            </a:fld>
            <a:endParaRPr lang="en-US"/>
          </a:p>
        </p:txBody>
      </p:sp>
      <p:sp>
        <p:nvSpPr>
          <p:cNvPr id="7" name="Rectangle 6"/>
          <p:cNvSpPr/>
          <p:nvPr userDrawn="1"/>
        </p:nvSpPr>
        <p:spPr>
          <a:xfrm>
            <a:off x="0" y="0"/>
            <a:ext cx="12192000" cy="222250"/>
          </a:xfrm>
          <a:prstGeom prst="rect">
            <a:avLst/>
          </a:prstGeom>
          <a:solidFill>
            <a:srgbClr val="B31B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pic>
        <p:nvPicPr>
          <p:cNvPr id="8" name="Picture 7" descr="cu screen b31b1b.psd"/>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42712" y="402168"/>
            <a:ext cx="1384120" cy="1267752"/>
          </a:xfrm>
          <a:prstGeom prst="rect">
            <a:avLst/>
          </a:prstGeom>
        </p:spPr>
      </p:pic>
    </p:spTree>
    <p:extLst>
      <p:ext uri="{BB962C8B-B14F-4D97-AF65-F5344CB8AC3E}">
        <p14:creationId xmlns:p14="http://schemas.microsoft.com/office/powerpoint/2010/main" val="2956092564"/>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1b_Title and Content Narrow">
    <p:spTree>
      <p:nvGrpSpPr>
        <p:cNvPr id="1" name=""/>
        <p:cNvGrpSpPr/>
        <p:nvPr/>
      </p:nvGrpSpPr>
      <p:grpSpPr>
        <a:xfrm>
          <a:off x="0" y="0"/>
          <a:ext cx="0" cy="0"/>
          <a:chOff x="0" y="0"/>
          <a:chExt cx="0" cy="0"/>
        </a:xfrm>
      </p:grpSpPr>
      <p:sp>
        <p:nvSpPr>
          <p:cNvPr id="2" name="Title 1"/>
          <p:cNvSpPr>
            <a:spLocks noGrp="1"/>
          </p:cNvSpPr>
          <p:nvPr>
            <p:ph type="title"/>
          </p:nvPr>
        </p:nvSpPr>
        <p:spPr>
          <a:xfrm>
            <a:off x="1554480" y="365125"/>
            <a:ext cx="9784080" cy="1325563"/>
          </a:xfrm>
        </p:spPr>
        <p:txBody>
          <a:bodyPr/>
          <a:lstStyle/>
          <a:p>
            <a:r>
              <a:rPr lang="en-US" dirty="0"/>
              <a:t>Click to edit Master title style</a:t>
            </a:r>
          </a:p>
        </p:txBody>
      </p:sp>
      <p:sp>
        <p:nvSpPr>
          <p:cNvPr id="3" name="Content Placeholder 2"/>
          <p:cNvSpPr>
            <a:spLocks noGrp="1"/>
          </p:cNvSpPr>
          <p:nvPr>
            <p:ph idx="1"/>
          </p:nvPr>
        </p:nvSpPr>
        <p:spPr>
          <a:xfrm>
            <a:off x="2152226" y="1847850"/>
            <a:ext cx="7887547" cy="4351338"/>
          </a:xfrm>
        </p:spPr>
        <p:txBody>
          <a:bodyPr/>
          <a:lstStyle>
            <a:lvl1pPr>
              <a:defRPr sz="3600"/>
            </a:lvl1pPr>
            <a:lvl2pPr>
              <a:defRPr sz="3200"/>
            </a:lvl2pPr>
            <a:lvl3pPr>
              <a:defRPr sz="2800"/>
            </a:lvl3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D098DA53-2AE6-479B-901D-5117A0B269E4}" type="datetimeFigureOut">
              <a:rPr lang="en-US" smtClean="0"/>
              <a:t>2019-09-05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8C151D-353C-46B9-AA66-2AB42B8086D8}" type="slidenum">
              <a:rPr lang="en-US" smtClean="0"/>
              <a:t>‹#›</a:t>
            </a:fld>
            <a:endParaRPr lang="en-US"/>
          </a:p>
        </p:txBody>
      </p:sp>
      <p:sp>
        <p:nvSpPr>
          <p:cNvPr id="7" name="Rectangle 6"/>
          <p:cNvSpPr/>
          <p:nvPr userDrawn="1"/>
        </p:nvSpPr>
        <p:spPr>
          <a:xfrm>
            <a:off x="0" y="0"/>
            <a:ext cx="12192000" cy="222250"/>
          </a:xfrm>
          <a:prstGeom prst="rect">
            <a:avLst/>
          </a:prstGeom>
          <a:solidFill>
            <a:srgbClr val="B31B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pic>
        <p:nvPicPr>
          <p:cNvPr id="8" name="Picture 7" descr="cu screen b31b1b.psd"/>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42712" y="402168"/>
            <a:ext cx="1384120" cy="1267752"/>
          </a:xfrm>
          <a:prstGeom prst="rect">
            <a:avLst/>
          </a:prstGeom>
        </p:spPr>
      </p:pic>
    </p:spTree>
    <p:extLst>
      <p:ext uri="{BB962C8B-B14F-4D97-AF65-F5344CB8AC3E}">
        <p14:creationId xmlns:p14="http://schemas.microsoft.com/office/powerpoint/2010/main" val="17553442"/>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D098DA53-2AE6-479B-901D-5117A0B269E4}" type="datetimeFigureOut">
              <a:rPr lang="en-US" smtClean="0"/>
              <a:t>2019-09-05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8C151D-353C-46B9-AA66-2AB42B8086D8}" type="slidenum">
              <a:rPr lang="en-US" smtClean="0"/>
              <a:t>‹#›</a:t>
            </a:fld>
            <a:endParaRPr lang="en-US"/>
          </a:p>
        </p:txBody>
      </p:sp>
      <p:sp>
        <p:nvSpPr>
          <p:cNvPr id="7" name="Rectangle 6"/>
          <p:cNvSpPr/>
          <p:nvPr userDrawn="1"/>
        </p:nvSpPr>
        <p:spPr>
          <a:xfrm>
            <a:off x="0" y="0"/>
            <a:ext cx="12192000" cy="222250"/>
          </a:xfrm>
          <a:prstGeom prst="rect">
            <a:avLst/>
          </a:prstGeom>
          <a:solidFill>
            <a:srgbClr val="B31B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pic>
        <p:nvPicPr>
          <p:cNvPr id="8" name="Picture 7" descr="cu screen b31b1b.psd"/>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42712" y="402168"/>
            <a:ext cx="1384120" cy="1267752"/>
          </a:xfrm>
          <a:prstGeom prst="rect">
            <a:avLst/>
          </a:prstGeom>
        </p:spPr>
      </p:pic>
    </p:spTree>
    <p:extLst>
      <p:ext uri="{BB962C8B-B14F-4D97-AF65-F5344CB8AC3E}">
        <p14:creationId xmlns:p14="http://schemas.microsoft.com/office/powerpoint/2010/main" val="26610121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551708" y="365125"/>
            <a:ext cx="9802091" cy="1325563"/>
          </a:xfrm>
        </p:spPr>
        <p:txBody>
          <a:bodyPr/>
          <a:lstStyle/>
          <a:p>
            <a:r>
              <a:rPr lang="en-US" dirty="0"/>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098DA53-2AE6-479B-901D-5117A0B269E4}" type="datetimeFigureOut">
              <a:rPr lang="en-US" smtClean="0"/>
              <a:t>2019-09-05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8C151D-353C-46B9-AA66-2AB42B8086D8}" type="slidenum">
              <a:rPr lang="en-US" smtClean="0"/>
              <a:t>‹#›</a:t>
            </a:fld>
            <a:endParaRPr lang="en-US"/>
          </a:p>
        </p:txBody>
      </p:sp>
      <p:sp>
        <p:nvSpPr>
          <p:cNvPr id="8" name="Rectangle 7"/>
          <p:cNvSpPr/>
          <p:nvPr userDrawn="1"/>
        </p:nvSpPr>
        <p:spPr>
          <a:xfrm>
            <a:off x="0" y="0"/>
            <a:ext cx="12192000" cy="222250"/>
          </a:xfrm>
          <a:prstGeom prst="rect">
            <a:avLst/>
          </a:prstGeom>
          <a:solidFill>
            <a:srgbClr val="B31B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pic>
        <p:nvPicPr>
          <p:cNvPr id="9" name="Picture 8" descr="cu screen b31b1b.psd"/>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42712" y="402168"/>
            <a:ext cx="1384120" cy="1267752"/>
          </a:xfrm>
          <a:prstGeom prst="rect">
            <a:avLst/>
          </a:prstGeom>
        </p:spPr>
      </p:pic>
    </p:spTree>
    <p:extLst>
      <p:ext uri="{BB962C8B-B14F-4D97-AF65-F5344CB8AC3E}">
        <p14:creationId xmlns:p14="http://schemas.microsoft.com/office/powerpoint/2010/main" val="15874929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554480" y="365125"/>
            <a:ext cx="978408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098DA53-2AE6-479B-901D-5117A0B269E4}" type="datetimeFigureOut">
              <a:rPr lang="en-US" smtClean="0"/>
              <a:t>2019-09-05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8C151D-353C-46B9-AA66-2AB42B8086D8}" type="slidenum">
              <a:rPr lang="en-US" smtClean="0"/>
              <a:t>‹#›</a:t>
            </a:fld>
            <a:endParaRPr lang="en-US"/>
          </a:p>
        </p:txBody>
      </p:sp>
      <p:sp>
        <p:nvSpPr>
          <p:cNvPr id="10" name="Rectangle 9"/>
          <p:cNvSpPr/>
          <p:nvPr userDrawn="1"/>
        </p:nvSpPr>
        <p:spPr>
          <a:xfrm>
            <a:off x="0" y="0"/>
            <a:ext cx="12192000" cy="222250"/>
          </a:xfrm>
          <a:prstGeom prst="rect">
            <a:avLst/>
          </a:prstGeom>
          <a:solidFill>
            <a:srgbClr val="B31B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pic>
        <p:nvPicPr>
          <p:cNvPr id="11" name="Picture 10" descr="cu screen b31b1b.psd"/>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42712" y="402168"/>
            <a:ext cx="1384120" cy="1267752"/>
          </a:xfrm>
          <a:prstGeom prst="rect">
            <a:avLst/>
          </a:prstGeom>
        </p:spPr>
      </p:pic>
    </p:spTree>
    <p:extLst>
      <p:ext uri="{BB962C8B-B14F-4D97-AF65-F5344CB8AC3E}">
        <p14:creationId xmlns:p14="http://schemas.microsoft.com/office/powerpoint/2010/main" val="16437762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098DA53-2AE6-479B-901D-5117A0B269E4}" type="datetimeFigureOut">
              <a:rPr lang="en-US" smtClean="0"/>
              <a:t>2019-09-05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8C151D-353C-46B9-AA66-2AB42B8086D8}" type="slidenum">
              <a:rPr lang="en-US" smtClean="0"/>
              <a:t>‹#›</a:t>
            </a:fld>
            <a:endParaRPr lang="en-US"/>
          </a:p>
        </p:txBody>
      </p:sp>
    </p:spTree>
    <p:extLst>
      <p:ext uri="{BB962C8B-B14F-4D97-AF65-F5344CB8AC3E}">
        <p14:creationId xmlns:p14="http://schemas.microsoft.com/office/powerpoint/2010/main" val="24606075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098DA53-2AE6-479B-901D-5117A0B269E4}" type="datetimeFigureOut">
              <a:rPr lang="en-US" smtClean="0"/>
              <a:t>2019-09-05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8C151D-353C-46B9-AA66-2AB42B8086D8}" type="slidenum">
              <a:rPr lang="en-US" smtClean="0"/>
              <a:t>‹#›</a:t>
            </a:fld>
            <a:endParaRPr lang="en-US"/>
          </a:p>
        </p:txBody>
      </p:sp>
    </p:spTree>
    <p:extLst>
      <p:ext uri="{BB962C8B-B14F-4D97-AF65-F5344CB8AC3E}">
        <p14:creationId xmlns:p14="http://schemas.microsoft.com/office/powerpoint/2010/main" val="462275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098DA53-2AE6-479B-901D-5117A0B269E4}" type="datetimeFigureOut">
              <a:rPr lang="en-US" smtClean="0"/>
              <a:t>2019-09-05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8C151D-353C-46B9-AA66-2AB42B8086D8}" type="slidenum">
              <a:rPr lang="en-US" smtClean="0"/>
              <a:t>‹#›</a:t>
            </a:fld>
            <a:endParaRPr lang="en-US"/>
          </a:p>
        </p:txBody>
      </p:sp>
    </p:spTree>
    <p:extLst>
      <p:ext uri="{BB962C8B-B14F-4D97-AF65-F5344CB8AC3E}">
        <p14:creationId xmlns:p14="http://schemas.microsoft.com/office/powerpoint/2010/main" val="12399870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4" r:id="rId3"/>
    <p:sldLayoutId id="214748366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2" r:id="rId14"/>
    <p:sldLayoutId id="2147483663"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www.nsf.gov/awardsearch/showAward.do?AwardNumber=1131848"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hyperlink" Target="https://social-science-data-editors.github.io/guidance/" TargetMode="External"/><Relationship Id="rId2" Type="http://schemas.openxmlformats.org/officeDocument/2006/relationships/image" Target="../media/image62.png"/><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3" Type="http://schemas.openxmlformats.org/officeDocument/2006/relationships/image" Target="../media/image64.png"/><Relationship Id="rId7" Type="http://schemas.openxmlformats.org/officeDocument/2006/relationships/image" Target="../media/image68.png"/><Relationship Id="rId2" Type="http://schemas.openxmlformats.org/officeDocument/2006/relationships/image" Target="../media/image63.png"/><Relationship Id="rId1" Type="http://schemas.openxmlformats.org/officeDocument/2006/relationships/slideLayout" Target="../slideLayouts/slideLayout2.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3" Type="http://schemas.openxmlformats.org/officeDocument/2006/relationships/image" Target="../media/image70.png"/><Relationship Id="rId7" Type="http://schemas.openxmlformats.org/officeDocument/2006/relationships/image" Target="../media/image74.png"/><Relationship Id="rId2" Type="http://schemas.openxmlformats.org/officeDocument/2006/relationships/image" Target="../media/image69.png"/><Relationship Id="rId1" Type="http://schemas.openxmlformats.org/officeDocument/2006/relationships/slideLayout" Target="../slideLayouts/slideLayout2.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hyperlink" Target="https://doi.org/10.5281/zenodo.2573123" TargetMode="Externa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image" Target="../media/image5.gif"/><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gif"/></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gi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s://cos.io/rr"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hyperlink" Target="https://doi.org/10.1073/pnas.1708272114"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hyperlink" Target="https://www.census.gov/ces/rdcresearch/howtoapply.html" TargetMode="Externa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hyperlink" Target="https://fdz.iab.de/en/FDZ_Data_Access/FDZ_On-Site_Use.aspx" TargetMode="Externa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56.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hyperlink" Target="https://www.projecttier.org/tier-protocol/specifications/#overview-of-the-documentation" TargetMode="External"/><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47.png"/></Relationships>
</file>

<file path=ppt/slides/_rels/slide6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hyperlink" Target="https://pixabay.com/users/jaydeep_-7740155/?utm_source=link-attribution&amp;utm_medium=referral&amp;utm_campaign=image&amp;utm_content=3508589" TargetMode="Externa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hyperlink" Target="https://social-science-data-editors.github.io/guidance/Requested_information_hosting.html#challenges-in-hosting-of-data-and-code-at-restricted-access-data-centers" TargetMode="External"/><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hyperlink" Target="https://digitalcommons.ilr.cornell.edu/ldi/41/" TargetMode="External"/><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3" Type="http://schemas.openxmlformats.org/officeDocument/2006/relationships/hyperlink" Target="https://doi.org/10.17226/25303" TargetMode="External"/><Relationship Id="rId2" Type="http://schemas.openxmlformats.org/officeDocument/2006/relationships/image" Target="../media/image4.jpg"/><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2"/>
            <a:ext cx="9144000" cy="3409295"/>
          </a:xfrm>
        </p:spPr>
        <p:txBody>
          <a:bodyPr>
            <a:normAutofit fontScale="90000"/>
          </a:bodyPr>
          <a:lstStyle/>
          <a:p>
            <a:r>
              <a:rPr lang="en-US" dirty="0"/>
              <a:t>Replication and Reproducibility in Social Sciences and Statistics: Context, Concerns, and Concrete </a:t>
            </a:r>
            <a:r>
              <a:rPr lang="en-US" dirty="0" smtClean="0"/>
              <a:t>Measures</a:t>
            </a:r>
            <a:br>
              <a:rPr lang="en-US" dirty="0" smtClean="0"/>
            </a:br>
            <a:r>
              <a:rPr lang="en-US" b="1" dirty="0" smtClean="0"/>
              <a:t>when Data are Confidential</a:t>
            </a:r>
            <a:endParaRPr lang="en-US" b="1" dirty="0"/>
          </a:p>
        </p:txBody>
      </p:sp>
      <p:sp>
        <p:nvSpPr>
          <p:cNvPr id="3" name="Subtitle 2"/>
          <p:cNvSpPr>
            <a:spLocks noGrp="1"/>
          </p:cNvSpPr>
          <p:nvPr>
            <p:ph type="subTitle" idx="1"/>
          </p:nvPr>
        </p:nvSpPr>
        <p:spPr>
          <a:xfrm>
            <a:off x="1524000" y="4531658"/>
            <a:ext cx="9144000" cy="2141857"/>
          </a:xfrm>
        </p:spPr>
        <p:txBody>
          <a:bodyPr>
            <a:normAutofit/>
          </a:bodyPr>
          <a:lstStyle/>
          <a:p>
            <a:r>
              <a:rPr lang="en-US" dirty="0"/>
              <a:t>Lars Vilhuber</a:t>
            </a:r>
          </a:p>
          <a:p>
            <a:r>
              <a:rPr lang="en-US" dirty="0"/>
              <a:t>Cornell University</a:t>
            </a:r>
          </a:p>
          <a:p>
            <a:endParaRPr lang="en-US" dirty="0"/>
          </a:p>
          <a:p>
            <a:r>
              <a:rPr lang="en-US" sz="1600" dirty="0" smtClean="0"/>
              <a:t>Partial funding </a:t>
            </a:r>
            <a:r>
              <a:rPr lang="en-US" sz="1600" dirty="0"/>
              <a:t>acknowledged under NSF-</a:t>
            </a:r>
            <a:r>
              <a:rPr lang="en-US" sz="1600" dirty="0">
                <a:hlinkClick r:id="rId3"/>
              </a:rPr>
              <a:t>#1131848 (NCRN)</a:t>
            </a:r>
            <a:r>
              <a:rPr lang="en-US" sz="1600" dirty="0"/>
              <a:t> and a grant from the Alfred P. Sloan Foundation.</a:t>
            </a:r>
            <a:br>
              <a:rPr lang="en-US" sz="1600" dirty="0"/>
            </a:br>
            <a:r>
              <a:rPr lang="en-US" sz="1600" dirty="0"/>
              <a:t>The opinions expressed in this talk are solely the authors, and do not represent the views of the U.S. Census Bureau, the American Economic Association, or any of the funding agencies. </a:t>
            </a:r>
          </a:p>
        </p:txBody>
      </p:sp>
    </p:spTree>
    <p:extLst>
      <p:ext uri="{BB962C8B-B14F-4D97-AF65-F5344CB8AC3E}">
        <p14:creationId xmlns:p14="http://schemas.microsoft.com/office/powerpoint/2010/main" val="144385762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Textfeld 33"/>
          <p:cNvSpPr txBox="1"/>
          <p:nvPr/>
        </p:nvSpPr>
        <p:spPr>
          <a:xfrm>
            <a:off x="209841" y="1542732"/>
            <a:ext cx="8948810" cy="553998"/>
          </a:xfrm>
          <a:prstGeom prst="rect">
            <a:avLst/>
          </a:prstGeom>
          <a:noFill/>
        </p:spPr>
        <p:txBody>
          <a:bodyPr wrap="square" rtlCol="0">
            <a:spAutoFit/>
          </a:bodyPr>
          <a:lstStyle/>
          <a:p>
            <a:r>
              <a:rPr lang="en-US" sz="3000" b="1" dirty="0">
                <a:latin typeface="Montserrat" panose="00000500000000000000" pitchFamily="50" charset="0"/>
              </a:rPr>
              <a:t>Replication </a:t>
            </a:r>
            <a:r>
              <a:rPr lang="en-US" sz="3000" b="1" dirty="0" smtClean="0">
                <a:latin typeface="Montserrat" panose="00000500000000000000" pitchFamily="50" charset="0"/>
              </a:rPr>
              <a:t>continuum</a:t>
            </a:r>
            <a:endParaRPr lang="de-DE" sz="3000" dirty="0">
              <a:solidFill>
                <a:schemeClr val="accent3"/>
              </a:solidFill>
              <a:latin typeface="Montserrat" panose="00000500000000000000" pitchFamily="50" charset="0"/>
            </a:endParaRPr>
          </a:p>
        </p:txBody>
      </p:sp>
      <p:sp>
        <p:nvSpPr>
          <p:cNvPr id="102" name="Rectangle 101"/>
          <p:cNvSpPr/>
          <p:nvPr/>
        </p:nvSpPr>
        <p:spPr>
          <a:xfrm>
            <a:off x="209841" y="2038094"/>
            <a:ext cx="1031378" cy="53414"/>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 name="Shape 610">
            <a:extLst>
              <a:ext uri="{FF2B5EF4-FFF2-40B4-BE49-F238E27FC236}">
                <a16:creationId xmlns:a16="http://schemas.microsoft.com/office/drawing/2014/main" id="{617EA7EE-2C68-F149-AB49-BEB043A92D18}"/>
              </a:ext>
            </a:extLst>
          </p:cNvPr>
          <p:cNvSpPr/>
          <p:nvPr/>
        </p:nvSpPr>
        <p:spPr>
          <a:xfrm>
            <a:off x="467046" y="4625501"/>
            <a:ext cx="2166218" cy="400091"/>
          </a:xfrm>
          <a:prstGeom prst="rect">
            <a:avLst/>
          </a:prstGeom>
          <a:noFill/>
          <a:ln>
            <a:noFill/>
          </a:ln>
        </p:spPr>
        <p:txBody>
          <a:bodyPr lIns="91412" tIns="45700" rIns="91412" bIns="45700" anchor="t" anchorCtr="0">
            <a:noAutofit/>
          </a:bodyPr>
          <a:lstStyle/>
          <a:p>
            <a:pPr algn="ctr">
              <a:lnSpc>
                <a:spcPct val="130000"/>
              </a:lnSpc>
              <a:buSzPct val="25000"/>
            </a:pPr>
            <a:r>
              <a:rPr lang="id-ID" sz="1501" b="1" dirty="0" err="1">
                <a:latin typeface="Montserrat" panose="00000500000000000000" pitchFamily="50" charset="0"/>
                <a:ea typeface="Roboto"/>
                <a:cs typeface="Roboto"/>
                <a:sym typeface="Roboto"/>
              </a:rPr>
              <a:t>Reproducibility</a:t>
            </a:r>
            <a:endParaRPr lang="id-ID" sz="1501" b="1" dirty="0">
              <a:latin typeface="Montserrat" panose="00000500000000000000" pitchFamily="50" charset="0"/>
              <a:ea typeface="Roboto"/>
              <a:cs typeface="Roboto"/>
              <a:sym typeface="Roboto"/>
            </a:endParaRPr>
          </a:p>
        </p:txBody>
      </p:sp>
      <p:sp>
        <p:nvSpPr>
          <p:cNvPr id="7" name="Textfeld 29">
            <a:extLst>
              <a:ext uri="{FF2B5EF4-FFF2-40B4-BE49-F238E27FC236}">
                <a16:creationId xmlns:a16="http://schemas.microsoft.com/office/drawing/2014/main" id="{6B716C6D-879D-4D42-89C5-D290E801F606}"/>
              </a:ext>
            </a:extLst>
          </p:cNvPr>
          <p:cNvSpPr txBox="1"/>
          <p:nvPr/>
        </p:nvSpPr>
        <p:spPr>
          <a:xfrm>
            <a:off x="450718" y="5133472"/>
            <a:ext cx="2914825" cy="1384995"/>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Narrow Replication (</a:t>
            </a:r>
            <a:r>
              <a:rPr lang="de-DE" sz="1400" dirty="0" err="1">
                <a:solidFill>
                  <a:schemeClr val="bg1">
                    <a:lumMod val="85000"/>
                  </a:schemeClr>
                </a:solidFill>
                <a:latin typeface="+mj-lt"/>
              </a:rPr>
              <a:t>Pesaran</a:t>
            </a:r>
            <a:r>
              <a:rPr lang="de-DE" sz="1400" dirty="0">
                <a:solidFill>
                  <a:schemeClr val="bg1">
                    <a:lumMod val="85000"/>
                  </a:schemeClr>
                </a:solidFill>
                <a:latin typeface="+mj-lt"/>
              </a:rPr>
              <a:t> 2003)</a:t>
            </a:r>
          </a:p>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Pure Replication (</a:t>
            </a:r>
            <a:r>
              <a:rPr lang="de-DE" sz="1400" dirty="0" err="1">
                <a:solidFill>
                  <a:schemeClr val="bg1">
                    <a:lumMod val="85000"/>
                  </a:schemeClr>
                </a:solidFill>
                <a:latin typeface="+mj-lt"/>
              </a:rPr>
              <a:t>Hamermesh</a:t>
            </a:r>
            <a:r>
              <a:rPr lang="de-DE" sz="1400" dirty="0">
                <a:solidFill>
                  <a:schemeClr val="bg1">
                    <a:lumMod val="85000"/>
                  </a:schemeClr>
                </a:solidFill>
                <a:latin typeface="+mj-lt"/>
              </a:rPr>
              <a:t> 2007)</a:t>
            </a:r>
          </a:p>
          <a:p>
            <a:pPr marL="171450" indent="-171450">
              <a:lnSpc>
                <a:spcPct val="150000"/>
              </a:lnSpc>
              <a:buFont typeface="Arial" panose="020B0604020202020204" pitchFamily="34" charset="0"/>
              <a:buChar char="•"/>
            </a:pPr>
            <a:r>
              <a:rPr lang="de-DE" sz="1400" dirty="0" err="1">
                <a:solidFill>
                  <a:schemeClr val="bg1">
                    <a:lumMod val="85000"/>
                  </a:schemeClr>
                </a:solidFill>
                <a:latin typeface="+mj-lt"/>
              </a:rPr>
              <a:t>Verification</a:t>
            </a:r>
            <a:r>
              <a:rPr lang="de-DE" sz="1400" dirty="0">
                <a:solidFill>
                  <a:schemeClr val="bg1">
                    <a:lumMod val="85000"/>
                  </a:schemeClr>
                </a:solidFill>
                <a:latin typeface="+mj-lt"/>
              </a:rPr>
              <a:t> (Clemens 2015)</a:t>
            </a:r>
          </a:p>
        </p:txBody>
      </p:sp>
      <p:cxnSp>
        <p:nvCxnSpPr>
          <p:cNvPr id="9" name="Straight Arrow Connector 8">
            <a:extLst>
              <a:ext uri="{FF2B5EF4-FFF2-40B4-BE49-F238E27FC236}">
                <a16:creationId xmlns:a16="http://schemas.microsoft.com/office/drawing/2014/main" id="{A286F938-EA20-1941-9966-69EAAB5F042A}"/>
              </a:ext>
            </a:extLst>
          </p:cNvPr>
          <p:cNvCxnSpPr/>
          <p:nvPr/>
        </p:nvCxnSpPr>
        <p:spPr>
          <a:xfrm>
            <a:off x="615100" y="4343409"/>
            <a:ext cx="10948259" cy="0"/>
          </a:xfrm>
          <a:prstGeom prst="straightConnector1">
            <a:avLst/>
          </a:prstGeom>
          <a:ln w="117475">
            <a:solidFill>
              <a:schemeClr val="accent2">
                <a:lumMod val="60000"/>
                <a:lumOff val="4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Ellipse 28">
            <a:extLst>
              <a:ext uri="{FF2B5EF4-FFF2-40B4-BE49-F238E27FC236}">
                <a16:creationId xmlns:a16="http://schemas.microsoft.com/office/drawing/2014/main" id="{17ED61F6-7386-0946-A29C-5BFA0295B8DD}"/>
              </a:ext>
            </a:extLst>
          </p:cNvPr>
          <p:cNvSpPr/>
          <p:nvPr/>
        </p:nvSpPr>
        <p:spPr>
          <a:xfrm>
            <a:off x="1326276" y="4135858"/>
            <a:ext cx="415102" cy="415102"/>
          </a:xfrm>
          <a:prstGeom prst="ellips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900" b="1" dirty="0">
                <a:solidFill>
                  <a:schemeClr val="tx1"/>
                </a:solidFill>
                <a:latin typeface="+mj-lt"/>
              </a:rPr>
              <a:t>08</a:t>
            </a:r>
          </a:p>
        </p:txBody>
      </p:sp>
      <p:cxnSp>
        <p:nvCxnSpPr>
          <p:cNvPr id="18" name="Straight Arrow Connector 17">
            <a:extLst>
              <a:ext uri="{FF2B5EF4-FFF2-40B4-BE49-F238E27FC236}">
                <a16:creationId xmlns:a16="http://schemas.microsoft.com/office/drawing/2014/main" id="{9853D58C-613D-D243-A9B2-88AE15222990}"/>
              </a:ext>
            </a:extLst>
          </p:cNvPr>
          <p:cNvCxnSpPr>
            <a:cxnSpLocks/>
          </p:cNvCxnSpPr>
          <p:nvPr/>
        </p:nvCxnSpPr>
        <p:spPr>
          <a:xfrm flipH="1">
            <a:off x="1741378" y="3094850"/>
            <a:ext cx="1674802" cy="966468"/>
          </a:xfrm>
          <a:prstGeom prst="straightConnector1">
            <a:avLst/>
          </a:prstGeom>
          <a:ln w="85725">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3" name="Table 2"/>
          <p:cNvGraphicFramePr>
            <a:graphicFrameLocks noGrp="1"/>
          </p:cNvGraphicFramePr>
          <p:nvPr>
            <p:extLst/>
          </p:nvPr>
        </p:nvGraphicFramePr>
        <p:xfrm>
          <a:off x="3102866" y="2454198"/>
          <a:ext cx="6525387" cy="1112520"/>
        </p:xfrm>
        <a:graphic>
          <a:graphicData uri="http://schemas.openxmlformats.org/drawingml/2006/table">
            <a:tbl>
              <a:tblPr bandRow="1">
                <a:tableStyleId>{21E4AEA4-8DFA-4A89-87EB-49C32662AFE0}</a:tableStyleId>
              </a:tblPr>
              <a:tblGrid>
                <a:gridCol w="1748975">
                  <a:extLst>
                    <a:ext uri="{9D8B030D-6E8A-4147-A177-3AD203B41FA5}">
                      <a16:colId xmlns:a16="http://schemas.microsoft.com/office/drawing/2014/main" val="3059663525"/>
                    </a:ext>
                  </a:extLst>
                </a:gridCol>
                <a:gridCol w="1447359">
                  <a:extLst>
                    <a:ext uri="{9D8B030D-6E8A-4147-A177-3AD203B41FA5}">
                      <a16:colId xmlns:a16="http://schemas.microsoft.com/office/drawing/2014/main" val="997961929"/>
                    </a:ext>
                  </a:extLst>
                </a:gridCol>
                <a:gridCol w="1629535">
                  <a:extLst>
                    <a:ext uri="{9D8B030D-6E8A-4147-A177-3AD203B41FA5}">
                      <a16:colId xmlns:a16="http://schemas.microsoft.com/office/drawing/2014/main" val="2093557392"/>
                    </a:ext>
                  </a:extLst>
                </a:gridCol>
                <a:gridCol w="1699518">
                  <a:extLst>
                    <a:ext uri="{9D8B030D-6E8A-4147-A177-3AD203B41FA5}">
                      <a16:colId xmlns:a16="http://schemas.microsoft.com/office/drawing/2014/main" val="767439659"/>
                    </a:ext>
                  </a:extLst>
                </a:gridCol>
              </a:tblGrid>
              <a:tr h="370840">
                <a:tc>
                  <a:txBody>
                    <a:bodyPr/>
                    <a:lstStyle/>
                    <a:p>
                      <a:r>
                        <a:rPr lang="en-US" dirty="0" smtClean="0"/>
                        <a:t>Same data</a:t>
                      </a:r>
                      <a:endParaRPr lang="en-US" dirty="0"/>
                    </a:p>
                  </a:txBody>
                  <a:tcPr/>
                </a:tc>
                <a:tc>
                  <a:txBody>
                    <a:bodyPr/>
                    <a:lstStyle/>
                    <a:p>
                      <a:r>
                        <a:rPr lang="en-US" dirty="0" smtClean="0"/>
                        <a:t>Same code</a:t>
                      </a:r>
                      <a:endParaRPr lang="en-US" dirty="0"/>
                    </a:p>
                  </a:txBody>
                  <a:tcPr/>
                </a:tc>
                <a:tc>
                  <a:txBody>
                    <a:bodyPr/>
                    <a:lstStyle/>
                    <a:p>
                      <a:r>
                        <a:rPr lang="en-US" dirty="0" smtClean="0"/>
                        <a:t>Same methods</a:t>
                      </a:r>
                      <a:endParaRPr lang="en-US" dirty="0"/>
                    </a:p>
                  </a:txBody>
                  <a:tcPr/>
                </a:tc>
                <a:tc>
                  <a:txBody>
                    <a:bodyPr/>
                    <a:lstStyle/>
                    <a:p>
                      <a:r>
                        <a:rPr lang="en-US" dirty="0" smtClean="0"/>
                        <a:t>Same context</a:t>
                      </a:r>
                      <a:endParaRPr lang="en-US" dirty="0"/>
                    </a:p>
                  </a:txBody>
                  <a:tcPr/>
                </a:tc>
                <a:extLst>
                  <a:ext uri="{0D108BD9-81ED-4DB2-BD59-A6C34878D82A}">
                    <a16:rowId xmlns:a16="http://schemas.microsoft.com/office/drawing/2014/main" val="745474162"/>
                  </a:ext>
                </a:extLst>
              </a:tr>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727781400"/>
                  </a:ext>
                </a:extLst>
              </a:tr>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770678684"/>
                  </a:ext>
                </a:extLst>
              </a:tr>
            </a:tbl>
          </a:graphicData>
        </a:graphic>
      </p:graphicFrame>
    </p:spTree>
    <p:extLst>
      <p:ext uri="{BB962C8B-B14F-4D97-AF65-F5344CB8AC3E}">
        <p14:creationId xmlns:p14="http://schemas.microsoft.com/office/powerpoint/2010/main" val="6651791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Goal: Transportability</a:t>
            </a:r>
            <a:endParaRPr lang="en-US" dirty="0"/>
          </a:p>
        </p:txBody>
      </p:sp>
      <p:sp>
        <p:nvSpPr>
          <p:cNvPr id="3" name="Content Placeholder 2"/>
          <p:cNvSpPr>
            <a:spLocks noGrp="1"/>
          </p:cNvSpPr>
          <p:nvPr>
            <p:ph idx="1"/>
          </p:nvPr>
        </p:nvSpPr>
        <p:spPr>
          <a:xfrm>
            <a:off x="838200" y="2578099"/>
            <a:ext cx="10515600" cy="3598863"/>
          </a:xfrm>
        </p:spPr>
        <p:txBody>
          <a:bodyPr>
            <a:normAutofit/>
          </a:bodyPr>
          <a:lstStyle/>
          <a:p>
            <a:pPr marL="0" indent="0" algn="ctr">
              <a:buNone/>
            </a:pPr>
            <a:r>
              <a:rPr lang="en-US" sz="4800" dirty="0" smtClean="0"/>
              <a:t>Any standards, tools, methods: must be transportable across journals (no custom solutions)</a:t>
            </a:r>
            <a:endParaRPr lang="en-US" sz="4800" dirty="0"/>
          </a:p>
        </p:txBody>
      </p:sp>
    </p:spTree>
    <p:extLst>
      <p:ext uri="{BB962C8B-B14F-4D97-AF65-F5344CB8AC3E}">
        <p14:creationId xmlns:p14="http://schemas.microsoft.com/office/powerpoint/2010/main" val="4289251353"/>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Social science “guild”</a:t>
            </a:r>
            <a:endParaRPr lang="en-US" dirty="0"/>
          </a:p>
        </p:txBody>
      </p:sp>
      <p:pic>
        <p:nvPicPr>
          <p:cNvPr id="4" name="Content Placeholder 3"/>
          <p:cNvPicPr>
            <a:picLocks noGrp="1" noChangeAspect="1"/>
          </p:cNvPicPr>
          <p:nvPr>
            <p:ph sz="half" idx="1"/>
          </p:nvPr>
        </p:nvPicPr>
        <p:blipFill>
          <a:blip r:embed="rId2"/>
          <a:stretch>
            <a:fillRect/>
          </a:stretch>
        </p:blipFill>
        <p:spPr>
          <a:xfrm>
            <a:off x="838200" y="2061134"/>
            <a:ext cx="5181600" cy="3880320"/>
          </a:xfrm>
          <a:prstGeom prst="rect">
            <a:avLst/>
          </a:prstGeom>
        </p:spPr>
      </p:pic>
      <p:sp>
        <p:nvSpPr>
          <p:cNvPr id="5" name="Content Placeholder 4"/>
          <p:cNvSpPr>
            <a:spLocks noGrp="1"/>
          </p:cNvSpPr>
          <p:nvPr>
            <p:ph sz="half" idx="2"/>
          </p:nvPr>
        </p:nvSpPr>
        <p:spPr>
          <a:xfrm>
            <a:off x="6172200" y="2273299"/>
            <a:ext cx="5181600" cy="3903663"/>
          </a:xfrm>
        </p:spPr>
        <p:txBody>
          <a:bodyPr>
            <a:normAutofit/>
          </a:bodyPr>
          <a:lstStyle/>
          <a:p>
            <a:pPr marL="0" indent="0" algn="ctr">
              <a:buNone/>
            </a:pPr>
            <a:r>
              <a:rPr lang="en-US" sz="4400" smtClean="0">
                <a:hlinkClick r:id="rId3"/>
              </a:rPr>
              <a:t>https://</a:t>
            </a:r>
            <a:br>
              <a:rPr lang="en-US" sz="4400" smtClean="0">
                <a:hlinkClick r:id="rId3"/>
              </a:rPr>
            </a:br>
            <a:r>
              <a:rPr lang="en-US" sz="4400" smtClean="0">
                <a:hlinkClick r:id="rId3"/>
              </a:rPr>
              <a:t>social-science</a:t>
            </a:r>
            <a:r>
              <a:rPr lang="en-US" sz="4400" dirty="0" smtClean="0">
                <a:hlinkClick r:id="rId3"/>
              </a:rPr>
              <a:t/>
            </a:r>
            <a:br>
              <a:rPr lang="en-US" sz="4400" dirty="0" smtClean="0">
                <a:hlinkClick r:id="rId3"/>
              </a:rPr>
            </a:br>
            <a:r>
              <a:rPr lang="en-US" sz="4400" dirty="0" smtClean="0">
                <a:hlinkClick r:id="rId3"/>
              </a:rPr>
              <a:t>-data-editors.</a:t>
            </a:r>
            <a:br>
              <a:rPr lang="en-US" sz="4400" dirty="0" smtClean="0">
                <a:hlinkClick r:id="rId3"/>
              </a:rPr>
            </a:br>
            <a:r>
              <a:rPr lang="en-US" sz="4400" dirty="0" smtClean="0">
                <a:hlinkClick r:id="rId3"/>
              </a:rPr>
              <a:t>github.io/</a:t>
            </a:r>
            <a:br>
              <a:rPr lang="en-US" sz="4400" dirty="0" smtClean="0">
                <a:hlinkClick r:id="rId3"/>
              </a:rPr>
            </a:br>
            <a:r>
              <a:rPr lang="en-US" sz="4400" dirty="0" smtClean="0">
                <a:hlinkClick r:id="rId3"/>
              </a:rPr>
              <a:t>guidance</a:t>
            </a:r>
            <a:r>
              <a:rPr lang="en-US" sz="4400" dirty="0">
                <a:hlinkClick r:id="rId3"/>
              </a:rPr>
              <a:t>/</a:t>
            </a:r>
            <a:endParaRPr lang="en-US" sz="4400" dirty="0"/>
          </a:p>
        </p:txBody>
      </p:sp>
    </p:spTree>
    <p:extLst>
      <p:ext uri="{BB962C8B-B14F-4D97-AF65-F5344CB8AC3E}">
        <p14:creationId xmlns:p14="http://schemas.microsoft.com/office/powerpoint/2010/main" val="3237823134"/>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p:cNvSpPr txBox="1"/>
          <p:nvPr/>
        </p:nvSpPr>
        <p:spPr>
          <a:xfrm>
            <a:off x="2197100" y="1384300"/>
            <a:ext cx="7717573" cy="1446550"/>
          </a:xfrm>
          <a:prstGeom prst="rect">
            <a:avLst/>
          </a:prstGeom>
          <a:noFill/>
        </p:spPr>
        <p:txBody>
          <a:bodyPr wrap="square" rtlCol="0">
            <a:spAutoFit/>
          </a:bodyPr>
          <a:lstStyle/>
          <a:p>
            <a:pPr algn="ctr"/>
            <a:r>
              <a:rPr lang="en-US" sz="8800" dirty="0" smtClean="0">
                <a:solidFill>
                  <a:schemeClr val="bg1"/>
                </a:solidFill>
              </a:rPr>
              <a:t>Challenges?</a:t>
            </a:r>
            <a:endParaRPr lang="en-US" dirty="0">
              <a:solidFill>
                <a:schemeClr val="bg1"/>
              </a:solidFill>
            </a:endParaRPr>
          </a:p>
        </p:txBody>
      </p:sp>
    </p:spTree>
    <p:extLst>
      <p:ext uri="{BB962C8B-B14F-4D97-AF65-F5344CB8AC3E}">
        <p14:creationId xmlns:p14="http://schemas.microsoft.com/office/powerpoint/2010/main" val="24257828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You…</a:t>
            </a:r>
            <a:endParaRPr lang="en-US" dirty="0"/>
          </a:p>
        </p:txBody>
      </p:sp>
    </p:spTree>
    <p:extLst>
      <p:ext uri="{BB962C8B-B14F-4D97-AF65-F5344CB8AC3E}">
        <p14:creationId xmlns:p14="http://schemas.microsoft.com/office/powerpoint/2010/main" val="1322461148"/>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a:t>
            </a:r>
            <a:endParaRPr lang="en-US" dirty="0"/>
          </a:p>
        </p:txBody>
      </p:sp>
    </p:spTree>
    <p:extLst>
      <p:ext uri="{BB962C8B-B14F-4D97-AF65-F5344CB8AC3E}">
        <p14:creationId xmlns:p14="http://schemas.microsoft.com/office/powerpoint/2010/main" val="88533999"/>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Change ingrained habits…</a:t>
            </a:r>
            <a:endParaRPr lang="en-US" dirty="0"/>
          </a:p>
        </p:txBody>
      </p:sp>
    </p:spTree>
    <p:extLst>
      <p:ext uri="{BB962C8B-B14F-4D97-AF65-F5344CB8AC3E}">
        <p14:creationId xmlns:p14="http://schemas.microsoft.com/office/powerpoint/2010/main" val="3864983236"/>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New skills to learn…</a:t>
            </a:r>
            <a:endParaRPr lang="en-US" dirty="0"/>
          </a:p>
        </p:txBody>
      </p:sp>
    </p:spTree>
    <p:extLst>
      <p:ext uri="{BB962C8B-B14F-4D97-AF65-F5344CB8AC3E}">
        <p14:creationId xmlns:p14="http://schemas.microsoft.com/office/powerpoint/2010/main" val="4144276306"/>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sp>
        <p:nvSpPr>
          <p:cNvPr id="4" name="Content Placeholder 3"/>
          <p:cNvSpPr>
            <a:spLocks noGrp="1"/>
          </p:cNvSpPr>
          <p:nvPr>
            <p:ph idx="1"/>
          </p:nvPr>
        </p:nvSpPr>
        <p:spPr/>
        <p:txBody>
          <a:bodyPr/>
          <a:lstStyle/>
          <a:p>
            <a:endParaRPr lang="en-US"/>
          </a:p>
        </p:txBody>
      </p:sp>
      <p:pic>
        <p:nvPicPr>
          <p:cNvPr id="5" name="Picture 4"/>
          <p:cNvPicPr>
            <a:picLocks noChangeAspect="1"/>
          </p:cNvPicPr>
          <p:nvPr/>
        </p:nvPicPr>
        <p:blipFill>
          <a:blip r:embed="rId2"/>
          <a:stretch>
            <a:fillRect/>
          </a:stretch>
        </p:blipFill>
        <p:spPr>
          <a:xfrm>
            <a:off x="7394040" y="3249613"/>
            <a:ext cx="3959760" cy="3062287"/>
          </a:xfrm>
          <a:prstGeom prst="rect">
            <a:avLst/>
          </a:prstGeom>
          <a:ln w="38100">
            <a:solidFill>
              <a:schemeClr val="accent1"/>
            </a:solidFill>
          </a:ln>
          <a:effectLst>
            <a:outerShdw blurRad="50800" dist="127000" dir="2700000" algn="tl" rotWithShape="0">
              <a:prstClr val="black">
                <a:alpha val="40000"/>
              </a:prstClr>
            </a:outerShdw>
          </a:effectLst>
        </p:spPr>
      </p:pic>
      <p:pic>
        <p:nvPicPr>
          <p:cNvPr id="6" name="Picture 5"/>
          <p:cNvPicPr>
            <a:picLocks noChangeAspect="1"/>
          </p:cNvPicPr>
          <p:nvPr/>
        </p:nvPicPr>
        <p:blipFill>
          <a:blip r:embed="rId3"/>
          <a:stretch>
            <a:fillRect/>
          </a:stretch>
        </p:blipFill>
        <p:spPr>
          <a:xfrm>
            <a:off x="2010301" y="4361260"/>
            <a:ext cx="4567238" cy="1950640"/>
          </a:xfrm>
          <a:prstGeom prst="rect">
            <a:avLst/>
          </a:prstGeom>
          <a:ln w="28575">
            <a:solidFill>
              <a:schemeClr val="accent1"/>
            </a:solidFill>
          </a:ln>
          <a:effectLst>
            <a:outerShdw blurRad="50800" dist="127000" dir="2700000" algn="tl" rotWithShape="0">
              <a:prstClr val="black">
                <a:alpha val="40000"/>
              </a:prstClr>
            </a:outerShdw>
          </a:effectLst>
        </p:spPr>
      </p:pic>
      <p:pic>
        <p:nvPicPr>
          <p:cNvPr id="7" name="Picture 6"/>
          <p:cNvPicPr>
            <a:picLocks noChangeAspect="1"/>
          </p:cNvPicPr>
          <p:nvPr/>
        </p:nvPicPr>
        <p:blipFill>
          <a:blip r:embed="rId4"/>
          <a:stretch>
            <a:fillRect/>
          </a:stretch>
        </p:blipFill>
        <p:spPr>
          <a:xfrm>
            <a:off x="639763" y="1937147"/>
            <a:ext cx="3974154" cy="2624931"/>
          </a:xfrm>
          <a:prstGeom prst="rect">
            <a:avLst/>
          </a:prstGeom>
          <a:effectLst>
            <a:outerShdw blurRad="50800" dist="127000" dir="2700000" algn="tl" rotWithShape="0">
              <a:prstClr val="black">
                <a:alpha val="40000"/>
              </a:prstClr>
            </a:outerShdw>
          </a:effectLst>
        </p:spPr>
      </p:pic>
      <p:pic>
        <p:nvPicPr>
          <p:cNvPr id="8" name="Picture 7"/>
          <p:cNvPicPr>
            <a:picLocks noChangeAspect="1"/>
          </p:cNvPicPr>
          <p:nvPr/>
        </p:nvPicPr>
        <p:blipFill>
          <a:blip r:embed="rId5"/>
          <a:stretch>
            <a:fillRect/>
          </a:stretch>
        </p:blipFill>
        <p:spPr>
          <a:xfrm>
            <a:off x="4119563" y="1028699"/>
            <a:ext cx="4496487" cy="2768601"/>
          </a:xfrm>
          <a:prstGeom prst="rect">
            <a:avLst/>
          </a:prstGeom>
          <a:ln w="38100">
            <a:solidFill>
              <a:schemeClr val="accent1"/>
            </a:solidFill>
          </a:ln>
          <a:effectLst>
            <a:outerShdw blurRad="50800" dist="127000" dir="2700000" algn="tl" rotWithShape="0">
              <a:prstClr val="black">
                <a:alpha val="40000"/>
              </a:prstClr>
            </a:outerShdw>
          </a:effectLst>
        </p:spPr>
      </p:pic>
      <p:pic>
        <p:nvPicPr>
          <p:cNvPr id="9" name="Picture 8"/>
          <p:cNvPicPr>
            <a:picLocks noChangeAspect="1"/>
          </p:cNvPicPr>
          <p:nvPr/>
        </p:nvPicPr>
        <p:blipFill>
          <a:blip r:embed="rId6"/>
          <a:stretch>
            <a:fillRect/>
          </a:stretch>
        </p:blipFill>
        <p:spPr>
          <a:xfrm>
            <a:off x="6204049" y="1674813"/>
            <a:ext cx="5095350" cy="2879725"/>
          </a:xfrm>
          <a:prstGeom prst="rect">
            <a:avLst/>
          </a:prstGeom>
          <a:effectLst>
            <a:outerShdw blurRad="50800" dist="254000" dir="2700000" algn="tl" rotWithShape="0">
              <a:prstClr val="black">
                <a:alpha val="40000"/>
              </a:prstClr>
            </a:outerShdw>
          </a:effectLst>
        </p:spPr>
      </p:pic>
      <p:pic>
        <p:nvPicPr>
          <p:cNvPr id="10" name="Picture 9"/>
          <p:cNvPicPr>
            <a:picLocks noChangeAspect="1"/>
          </p:cNvPicPr>
          <p:nvPr/>
        </p:nvPicPr>
        <p:blipFill>
          <a:blip r:embed="rId7"/>
          <a:stretch>
            <a:fillRect/>
          </a:stretch>
        </p:blipFill>
        <p:spPr>
          <a:xfrm>
            <a:off x="3267191" y="2459336"/>
            <a:ext cx="4628089" cy="2523397"/>
          </a:xfrm>
          <a:prstGeom prst="rect">
            <a:avLst/>
          </a:prstGeom>
          <a:effectLst>
            <a:outerShdw blurRad="50800" dist="127000" dir="2700000" algn="tl" rotWithShape="0">
              <a:prstClr val="black">
                <a:alpha val="40000"/>
              </a:prstClr>
            </a:outerShdw>
          </a:effectLst>
        </p:spPr>
      </p:pic>
    </p:spTree>
    <p:extLst>
      <p:ext uri="{BB962C8B-B14F-4D97-AF65-F5344CB8AC3E}">
        <p14:creationId xmlns:p14="http://schemas.microsoft.com/office/powerpoint/2010/main" val="2814942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nodePh="1">
                                  <p:stCondLst>
                                    <p:cond delay="250"/>
                                  </p:stCondLst>
                                  <p:endCondLst>
                                    <p:cond evt="begin" delay="0">
                                      <p:tn val="5"/>
                                    </p:cond>
                                  </p:end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par>
                          <p:cTn id="7" fill="hold">
                            <p:stCondLst>
                              <p:cond delay="250"/>
                            </p:stCondLst>
                            <p:childTnLst>
                              <p:par>
                                <p:cTn id="8" presetID="1" presetClass="entr" presetSubtype="0" fill="hold" nodeType="afterEffect">
                                  <p:stCondLst>
                                    <p:cond delay="250"/>
                                  </p:stCondLst>
                                  <p:childTnLst>
                                    <p:set>
                                      <p:cBhvr>
                                        <p:cTn id="9" dur="1" fill="hold">
                                          <p:stCondLst>
                                            <p:cond delay="0"/>
                                          </p:stCondLst>
                                        </p:cTn>
                                        <p:tgtEl>
                                          <p:spTgt spid="5"/>
                                        </p:tgtEl>
                                        <p:attrNameLst>
                                          <p:attrName>style.visibility</p:attrName>
                                        </p:attrNameLst>
                                      </p:cBhvr>
                                      <p:to>
                                        <p:strVal val="visible"/>
                                      </p:to>
                                    </p:set>
                                  </p:childTnLst>
                                </p:cTn>
                              </p:par>
                            </p:childTnLst>
                          </p:cTn>
                        </p:par>
                        <p:par>
                          <p:cTn id="10" fill="hold">
                            <p:stCondLst>
                              <p:cond delay="500"/>
                            </p:stCondLst>
                            <p:childTnLst>
                              <p:par>
                                <p:cTn id="11" presetID="1" presetClass="entr" presetSubtype="0" fill="hold" nodeType="afterEffect">
                                  <p:stCondLst>
                                    <p:cond delay="250"/>
                                  </p:stCondLst>
                                  <p:childTnLst>
                                    <p:set>
                                      <p:cBhvr>
                                        <p:cTn id="12" dur="1" fill="hold">
                                          <p:stCondLst>
                                            <p:cond delay="0"/>
                                          </p:stCondLst>
                                        </p:cTn>
                                        <p:tgtEl>
                                          <p:spTgt spid="6"/>
                                        </p:tgtEl>
                                        <p:attrNameLst>
                                          <p:attrName>style.visibility</p:attrName>
                                        </p:attrNameLst>
                                      </p:cBhvr>
                                      <p:to>
                                        <p:strVal val="visible"/>
                                      </p:to>
                                    </p:set>
                                  </p:childTnLst>
                                </p:cTn>
                              </p:par>
                            </p:childTnLst>
                          </p:cTn>
                        </p:par>
                        <p:par>
                          <p:cTn id="13" fill="hold">
                            <p:stCondLst>
                              <p:cond delay="750"/>
                            </p:stCondLst>
                            <p:childTnLst>
                              <p:par>
                                <p:cTn id="14" presetID="1" presetClass="entr" presetSubtype="0" fill="hold" nodeType="afterEffect">
                                  <p:stCondLst>
                                    <p:cond delay="250"/>
                                  </p:stCondLst>
                                  <p:childTnLst>
                                    <p:set>
                                      <p:cBhvr>
                                        <p:cTn id="15" dur="1" fill="hold">
                                          <p:stCondLst>
                                            <p:cond delay="0"/>
                                          </p:stCondLst>
                                        </p:cTn>
                                        <p:tgtEl>
                                          <p:spTgt spid="7"/>
                                        </p:tgtEl>
                                        <p:attrNameLst>
                                          <p:attrName>style.visibility</p:attrName>
                                        </p:attrNameLst>
                                      </p:cBhvr>
                                      <p:to>
                                        <p:strVal val="visible"/>
                                      </p:to>
                                    </p:set>
                                  </p:childTnLst>
                                </p:cTn>
                              </p:par>
                            </p:childTnLst>
                          </p:cTn>
                        </p:par>
                        <p:par>
                          <p:cTn id="16" fill="hold">
                            <p:stCondLst>
                              <p:cond delay="1000"/>
                            </p:stCondLst>
                            <p:childTnLst>
                              <p:par>
                                <p:cTn id="17" presetID="1" presetClass="entr" presetSubtype="0" fill="hold" nodeType="afterEffect">
                                  <p:stCondLst>
                                    <p:cond delay="250"/>
                                  </p:stCondLst>
                                  <p:childTnLst>
                                    <p:set>
                                      <p:cBhvr>
                                        <p:cTn id="18" dur="1" fill="hold">
                                          <p:stCondLst>
                                            <p:cond delay="0"/>
                                          </p:stCondLst>
                                        </p:cTn>
                                        <p:tgtEl>
                                          <p:spTgt spid="8"/>
                                        </p:tgtEl>
                                        <p:attrNameLst>
                                          <p:attrName>style.visibility</p:attrName>
                                        </p:attrNameLst>
                                      </p:cBhvr>
                                      <p:to>
                                        <p:strVal val="visible"/>
                                      </p:to>
                                    </p:set>
                                  </p:childTnLst>
                                </p:cTn>
                              </p:par>
                            </p:childTnLst>
                          </p:cTn>
                        </p:par>
                        <p:par>
                          <p:cTn id="19" fill="hold">
                            <p:stCondLst>
                              <p:cond delay="1250"/>
                            </p:stCondLst>
                            <p:childTnLst>
                              <p:par>
                                <p:cTn id="20" presetID="1" presetClass="entr" presetSubtype="0" fill="hold" nodeType="afterEffect">
                                  <p:stCondLst>
                                    <p:cond delay="250"/>
                                  </p:stCondLst>
                                  <p:childTnLst>
                                    <p:set>
                                      <p:cBhvr>
                                        <p:cTn id="21" dur="1" fill="hold">
                                          <p:stCondLst>
                                            <p:cond delay="0"/>
                                          </p:stCondLst>
                                        </p:cTn>
                                        <p:tgtEl>
                                          <p:spTgt spid="9"/>
                                        </p:tgtEl>
                                        <p:attrNameLst>
                                          <p:attrName>style.visibility</p:attrName>
                                        </p:attrNameLst>
                                      </p:cBhvr>
                                      <p:to>
                                        <p:strVal val="visible"/>
                                      </p:to>
                                    </p:set>
                                  </p:childTnLst>
                                </p:cTn>
                              </p:par>
                            </p:childTnLst>
                          </p:cTn>
                        </p:par>
                        <p:par>
                          <p:cTn id="22" fill="hold">
                            <p:stCondLst>
                              <p:cond delay="1500"/>
                            </p:stCondLst>
                            <p:childTnLst>
                              <p:par>
                                <p:cTn id="23" presetID="1" presetClass="entr" presetSubtype="0" fill="hold" nodeType="afterEffect">
                                  <p:stCondLst>
                                    <p:cond delay="25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New methods to use …</a:t>
            </a:r>
            <a:endParaRPr lang="en-US" dirty="0"/>
          </a:p>
        </p:txBody>
      </p:sp>
    </p:spTree>
    <p:extLst>
      <p:ext uri="{BB962C8B-B14F-4D97-AF65-F5344CB8AC3E}">
        <p14:creationId xmlns:p14="http://schemas.microsoft.com/office/powerpoint/2010/main" val="222803612"/>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pic>
        <p:nvPicPr>
          <p:cNvPr id="7" name="Picture 6"/>
          <p:cNvPicPr>
            <a:picLocks noChangeAspect="1"/>
          </p:cNvPicPr>
          <p:nvPr/>
        </p:nvPicPr>
        <p:blipFill>
          <a:blip r:embed="rId2"/>
          <a:stretch>
            <a:fillRect/>
          </a:stretch>
        </p:blipFill>
        <p:spPr>
          <a:xfrm>
            <a:off x="564573" y="1906299"/>
            <a:ext cx="6324600" cy="3876675"/>
          </a:xfrm>
          <a:prstGeom prst="rect">
            <a:avLst/>
          </a:prstGeom>
        </p:spPr>
      </p:pic>
      <p:pic>
        <p:nvPicPr>
          <p:cNvPr id="8" name="Picture 7"/>
          <p:cNvPicPr>
            <a:picLocks noChangeAspect="1"/>
          </p:cNvPicPr>
          <p:nvPr/>
        </p:nvPicPr>
        <p:blipFill>
          <a:blip r:embed="rId3"/>
          <a:stretch>
            <a:fillRect/>
          </a:stretch>
        </p:blipFill>
        <p:spPr>
          <a:xfrm>
            <a:off x="2338387" y="2100262"/>
            <a:ext cx="7515225" cy="2657475"/>
          </a:xfrm>
          <a:prstGeom prst="rect">
            <a:avLst/>
          </a:prstGeom>
        </p:spPr>
      </p:pic>
      <p:pic>
        <p:nvPicPr>
          <p:cNvPr id="9" name="Picture 8"/>
          <p:cNvPicPr>
            <a:picLocks noChangeAspect="1"/>
          </p:cNvPicPr>
          <p:nvPr/>
        </p:nvPicPr>
        <p:blipFill>
          <a:blip r:embed="rId4"/>
          <a:stretch>
            <a:fillRect/>
          </a:stretch>
        </p:blipFill>
        <p:spPr>
          <a:xfrm>
            <a:off x="375754" y="856686"/>
            <a:ext cx="6825121" cy="3983614"/>
          </a:xfrm>
          <a:prstGeom prst="rect">
            <a:avLst/>
          </a:prstGeom>
        </p:spPr>
      </p:pic>
      <p:pic>
        <p:nvPicPr>
          <p:cNvPr id="10" name="Picture 9"/>
          <p:cNvPicPr>
            <a:picLocks noChangeAspect="1"/>
          </p:cNvPicPr>
          <p:nvPr/>
        </p:nvPicPr>
        <p:blipFill>
          <a:blip r:embed="rId5"/>
          <a:stretch>
            <a:fillRect/>
          </a:stretch>
        </p:blipFill>
        <p:spPr>
          <a:xfrm>
            <a:off x="1743074" y="2182249"/>
            <a:ext cx="8705850" cy="4086225"/>
          </a:xfrm>
          <a:prstGeom prst="rect">
            <a:avLst/>
          </a:prstGeom>
        </p:spPr>
      </p:pic>
      <p:pic>
        <p:nvPicPr>
          <p:cNvPr id="5" name="Content Placeholder 4"/>
          <p:cNvPicPr>
            <a:picLocks noGrp="1" noChangeAspect="1"/>
          </p:cNvPicPr>
          <p:nvPr>
            <p:ph idx="1"/>
          </p:nvPr>
        </p:nvPicPr>
        <p:blipFill>
          <a:blip r:embed="rId6"/>
          <a:stretch>
            <a:fillRect/>
          </a:stretch>
        </p:blipFill>
        <p:spPr>
          <a:xfrm>
            <a:off x="3182588" y="1268556"/>
            <a:ext cx="4584695" cy="3489181"/>
          </a:xfrm>
          <a:prstGeom prst="rect">
            <a:avLst/>
          </a:prstGeom>
        </p:spPr>
      </p:pic>
      <p:pic>
        <p:nvPicPr>
          <p:cNvPr id="6" name="Picture 5"/>
          <p:cNvPicPr>
            <a:picLocks noChangeAspect="1"/>
          </p:cNvPicPr>
          <p:nvPr/>
        </p:nvPicPr>
        <p:blipFill>
          <a:blip r:embed="rId7"/>
          <a:stretch>
            <a:fillRect/>
          </a:stretch>
        </p:blipFill>
        <p:spPr>
          <a:xfrm>
            <a:off x="5749704" y="3144850"/>
            <a:ext cx="4824413" cy="3047698"/>
          </a:xfrm>
          <a:prstGeom prst="rect">
            <a:avLst/>
          </a:prstGeom>
        </p:spPr>
      </p:pic>
    </p:spTree>
    <p:extLst>
      <p:ext uri="{BB962C8B-B14F-4D97-AF65-F5344CB8AC3E}">
        <p14:creationId xmlns:p14="http://schemas.microsoft.com/office/powerpoint/2010/main" val="3475947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500"/>
                                  </p:stCondLst>
                                  <p:childTnLst>
                                    <p:set>
                                      <p:cBhvr>
                                        <p:cTn id="9" dur="1" fill="hold">
                                          <p:stCondLst>
                                            <p:cond delay="0"/>
                                          </p:stCondLst>
                                        </p:cTn>
                                        <p:tgtEl>
                                          <p:spTgt spid="10"/>
                                        </p:tgtEl>
                                        <p:attrNameLst>
                                          <p:attrName>style.visibility</p:attrName>
                                        </p:attrNameLst>
                                      </p:cBhvr>
                                      <p:to>
                                        <p:strVal val="visible"/>
                                      </p:to>
                                    </p:set>
                                  </p:childTnLst>
                                </p:cTn>
                              </p:par>
                            </p:childTnLst>
                          </p:cTn>
                        </p:par>
                        <p:par>
                          <p:cTn id="10" fill="hold">
                            <p:stCondLst>
                              <p:cond delay="500"/>
                            </p:stCondLst>
                            <p:childTnLst>
                              <p:par>
                                <p:cTn id="11" presetID="1" presetClass="entr" presetSubtype="0" fill="hold" nodeType="afterEffect">
                                  <p:stCondLst>
                                    <p:cond delay="500"/>
                                  </p:stCondLst>
                                  <p:childTnLst>
                                    <p:set>
                                      <p:cBhvr>
                                        <p:cTn id="12" dur="1" fill="hold">
                                          <p:stCondLst>
                                            <p:cond delay="0"/>
                                          </p:stCondLst>
                                        </p:cTn>
                                        <p:tgtEl>
                                          <p:spTgt spid="8"/>
                                        </p:tgtEl>
                                        <p:attrNameLst>
                                          <p:attrName>style.visibility</p:attrName>
                                        </p:attrNameLst>
                                      </p:cBhvr>
                                      <p:to>
                                        <p:strVal val="visible"/>
                                      </p:to>
                                    </p:set>
                                  </p:childTnLst>
                                </p:cTn>
                              </p:par>
                            </p:childTnLst>
                          </p:cTn>
                        </p:par>
                        <p:par>
                          <p:cTn id="13" fill="hold">
                            <p:stCondLst>
                              <p:cond delay="1000"/>
                            </p:stCondLst>
                            <p:childTnLst>
                              <p:par>
                                <p:cTn id="14" presetID="1" presetClass="entr" presetSubtype="0" fill="hold" nodeType="afterEffect">
                                  <p:stCondLst>
                                    <p:cond delay="500"/>
                                  </p:stCondLst>
                                  <p:childTnLst>
                                    <p:set>
                                      <p:cBhvr>
                                        <p:cTn id="15" dur="1" fill="hold">
                                          <p:stCondLst>
                                            <p:cond delay="0"/>
                                          </p:stCondLst>
                                        </p:cTn>
                                        <p:tgtEl>
                                          <p:spTgt spid="9"/>
                                        </p:tgtEl>
                                        <p:attrNameLst>
                                          <p:attrName>style.visibility</p:attrName>
                                        </p:attrNameLst>
                                      </p:cBhvr>
                                      <p:to>
                                        <p:strVal val="visible"/>
                                      </p:to>
                                    </p:set>
                                  </p:childTnLst>
                                </p:cTn>
                              </p:par>
                            </p:childTnLst>
                          </p:cTn>
                        </p:par>
                        <p:par>
                          <p:cTn id="16" fill="hold">
                            <p:stCondLst>
                              <p:cond delay="1500"/>
                            </p:stCondLst>
                            <p:childTnLst>
                              <p:par>
                                <p:cTn id="17" presetID="1" presetClass="entr" presetSubtype="0" fill="hold" nodeType="afterEffect">
                                  <p:stCondLst>
                                    <p:cond delay="50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Textfeld 33"/>
          <p:cNvSpPr txBox="1"/>
          <p:nvPr/>
        </p:nvSpPr>
        <p:spPr>
          <a:xfrm>
            <a:off x="209841" y="1542732"/>
            <a:ext cx="7655587" cy="553998"/>
          </a:xfrm>
          <a:prstGeom prst="rect">
            <a:avLst/>
          </a:prstGeom>
          <a:noFill/>
        </p:spPr>
        <p:txBody>
          <a:bodyPr wrap="square" rtlCol="0">
            <a:spAutoFit/>
          </a:bodyPr>
          <a:lstStyle/>
          <a:p>
            <a:r>
              <a:rPr lang="en-US" sz="3000" b="1" dirty="0">
                <a:latin typeface="Montserrat" panose="00000500000000000000" pitchFamily="50" charset="0"/>
              </a:rPr>
              <a:t>Replication </a:t>
            </a:r>
            <a:r>
              <a:rPr lang="en-US" sz="3000" b="1" dirty="0" smtClean="0">
                <a:latin typeface="Montserrat" panose="00000500000000000000" pitchFamily="50" charset="0"/>
              </a:rPr>
              <a:t>continuum</a:t>
            </a:r>
            <a:endParaRPr lang="de-DE" sz="3000" dirty="0">
              <a:solidFill>
                <a:schemeClr val="accent3"/>
              </a:solidFill>
              <a:latin typeface="Montserrat" panose="00000500000000000000" pitchFamily="50" charset="0"/>
            </a:endParaRPr>
          </a:p>
        </p:txBody>
      </p:sp>
      <p:sp>
        <p:nvSpPr>
          <p:cNvPr id="102" name="Rectangle 101"/>
          <p:cNvSpPr/>
          <p:nvPr/>
        </p:nvSpPr>
        <p:spPr>
          <a:xfrm>
            <a:off x="209841" y="2038094"/>
            <a:ext cx="1031378" cy="53414"/>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 name="Shape 610">
            <a:extLst>
              <a:ext uri="{FF2B5EF4-FFF2-40B4-BE49-F238E27FC236}">
                <a16:creationId xmlns:a16="http://schemas.microsoft.com/office/drawing/2014/main" id="{617EA7EE-2C68-F149-AB49-BEB043A92D18}"/>
              </a:ext>
            </a:extLst>
          </p:cNvPr>
          <p:cNvSpPr/>
          <p:nvPr/>
        </p:nvSpPr>
        <p:spPr>
          <a:xfrm>
            <a:off x="467046" y="4625501"/>
            <a:ext cx="2166218" cy="400091"/>
          </a:xfrm>
          <a:prstGeom prst="rect">
            <a:avLst/>
          </a:prstGeom>
          <a:noFill/>
          <a:ln>
            <a:noFill/>
          </a:ln>
        </p:spPr>
        <p:txBody>
          <a:bodyPr lIns="91412" tIns="45700" rIns="91412" bIns="45700" anchor="t" anchorCtr="0">
            <a:noAutofit/>
          </a:bodyPr>
          <a:lstStyle/>
          <a:p>
            <a:pPr algn="ctr">
              <a:lnSpc>
                <a:spcPct val="130000"/>
              </a:lnSpc>
              <a:buSzPct val="25000"/>
            </a:pPr>
            <a:r>
              <a:rPr lang="id-ID" sz="1501" b="1" dirty="0" err="1">
                <a:latin typeface="Montserrat" panose="00000500000000000000" pitchFamily="50" charset="0"/>
                <a:ea typeface="Roboto"/>
                <a:cs typeface="Roboto"/>
                <a:sym typeface="Roboto"/>
              </a:rPr>
              <a:t>Reproducibility</a:t>
            </a:r>
            <a:endParaRPr lang="id-ID" sz="1501" b="1" dirty="0">
              <a:latin typeface="Montserrat" panose="00000500000000000000" pitchFamily="50" charset="0"/>
              <a:ea typeface="Roboto"/>
              <a:cs typeface="Roboto"/>
              <a:sym typeface="Roboto"/>
            </a:endParaRPr>
          </a:p>
        </p:txBody>
      </p:sp>
      <p:sp>
        <p:nvSpPr>
          <p:cNvPr id="7" name="Textfeld 29">
            <a:extLst>
              <a:ext uri="{FF2B5EF4-FFF2-40B4-BE49-F238E27FC236}">
                <a16:creationId xmlns:a16="http://schemas.microsoft.com/office/drawing/2014/main" id="{6B716C6D-879D-4D42-89C5-D290E801F606}"/>
              </a:ext>
            </a:extLst>
          </p:cNvPr>
          <p:cNvSpPr txBox="1"/>
          <p:nvPr/>
        </p:nvSpPr>
        <p:spPr>
          <a:xfrm>
            <a:off x="450718" y="5133472"/>
            <a:ext cx="2914825" cy="1384995"/>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de-DE" sz="1400" dirty="0">
                <a:solidFill>
                  <a:schemeClr val="accent3">
                    <a:lumMod val="75000"/>
                  </a:schemeClr>
                </a:solidFill>
                <a:latin typeface="+mj-lt"/>
              </a:rPr>
              <a:t>Narrow Replication (</a:t>
            </a:r>
            <a:r>
              <a:rPr lang="de-DE" sz="1400" dirty="0" err="1">
                <a:solidFill>
                  <a:schemeClr val="accent3">
                    <a:lumMod val="75000"/>
                  </a:schemeClr>
                </a:solidFill>
                <a:latin typeface="+mj-lt"/>
              </a:rPr>
              <a:t>Pesaran</a:t>
            </a:r>
            <a:r>
              <a:rPr lang="de-DE" sz="1400" dirty="0">
                <a:solidFill>
                  <a:schemeClr val="accent3">
                    <a:lumMod val="75000"/>
                  </a:schemeClr>
                </a:solidFill>
                <a:latin typeface="+mj-lt"/>
              </a:rPr>
              <a:t> 2003)</a:t>
            </a:r>
          </a:p>
          <a:p>
            <a:pPr marL="171450" indent="-171450">
              <a:lnSpc>
                <a:spcPct val="150000"/>
              </a:lnSpc>
              <a:buFont typeface="Arial" panose="020B0604020202020204" pitchFamily="34" charset="0"/>
              <a:buChar char="•"/>
            </a:pPr>
            <a:r>
              <a:rPr lang="de-DE" sz="1400" dirty="0">
                <a:solidFill>
                  <a:schemeClr val="accent3">
                    <a:lumMod val="75000"/>
                  </a:schemeClr>
                </a:solidFill>
                <a:latin typeface="+mj-lt"/>
              </a:rPr>
              <a:t>Pure Replication (</a:t>
            </a:r>
            <a:r>
              <a:rPr lang="de-DE" sz="1400" dirty="0" err="1">
                <a:solidFill>
                  <a:schemeClr val="accent3">
                    <a:lumMod val="75000"/>
                  </a:schemeClr>
                </a:solidFill>
                <a:latin typeface="+mj-lt"/>
              </a:rPr>
              <a:t>Hamermesh</a:t>
            </a:r>
            <a:r>
              <a:rPr lang="de-DE" sz="1400" dirty="0">
                <a:solidFill>
                  <a:schemeClr val="accent3">
                    <a:lumMod val="75000"/>
                  </a:schemeClr>
                </a:solidFill>
                <a:latin typeface="+mj-lt"/>
              </a:rPr>
              <a:t> 2007)</a:t>
            </a:r>
          </a:p>
          <a:p>
            <a:pPr marL="171450" indent="-171450">
              <a:lnSpc>
                <a:spcPct val="150000"/>
              </a:lnSpc>
              <a:buFont typeface="Arial" panose="020B0604020202020204" pitchFamily="34" charset="0"/>
              <a:buChar char="•"/>
            </a:pPr>
            <a:r>
              <a:rPr lang="de-DE" sz="1400" dirty="0" err="1">
                <a:solidFill>
                  <a:schemeClr val="accent3">
                    <a:lumMod val="75000"/>
                  </a:schemeClr>
                </a:solidFill>
                <a:latin typeface="+mj-lt"/>
              </a:rPr>
              <a:t>Verification</a:t>
            </a:r>
            <a:r>
              <a:rPr lang="de-DE" sz="1400" dirty="0">
                <a:solidFill>
                  <a:schemeClr val="accent3">
                    <a:lumMod val="75000"/>
                  </a:schemeClr>
                </a:solidFill>
                <a:latin typeface="+mj-lt"/>
              </a:rPr>
              <a:t> (Clemens 2015)</a:t>
            </a:r>
          </a:p>
        </p:txBody>
      </p:sp>
      <p:sp>
        <p:nvSpPr>
          <p:cNvPr id="8" name="Shape 610">
            <a:extLst>
              <a:ext uri="{FF2B5EF4-FFF2-40B4-BE49-F238E27FC236}">
                <a16:creationId xmlns:a16="http://schemas.microsoft.com/office/drawing/2014/main" id="{7B401221-F159-7944-806E-71343D9B647A}"/>
              </a:ext>
            </a:extLst>
          </p:cNvPr>
          <p:cNvSpPr/>
          <p:nvPr/>
        </p:nvSpPr>
        <p:spPr>
          <a:xfrm>
            <a:off x="4720067" y="4603112"/>
            <a:ext cx="2166218" cy="400091"/>
          </a:xfrm>
          <a:prstGeom prst="rect">
            <a:avLst/>
          </a:prstGeom>
          <a:noFill/>
          <a:ln>
            <a:noFill/>
          </a:ln>
        </p:spPr>
        <p:txBody>
          <a:bodyPr lIns="91412" tIns="45700" rIns="91412" bIns="45700" anchor="t" anchorCtr="0">
            <a:noAutofit/>
          </a:bodyPr>
          <a:lstStyle/>
          <a:p>
            <a:pPr algn="ctr">
              <a:lnSpc>
                <a:spcPct val="130000"/>
              </a:lnSpc>
              <a:buSzPct val="25000"/>
            </a:pPr>
            <a:r>
              <a:rPr lang="id-ID" sz="1501" b="1" dirty="0" err="1">
                <a:latin typeface="Montserrat" panose="00000500000000000000" pitchFamily="50" charset="0"/>
                <a:ea typeface="Roboto"/>
                <a:cs typeface="Roboto"/>
                <a:sym typeface="Roboto"/>
              </a:rPr>
              <a:t>Replicability</a:t>
            </a:r>
            <a:endParaRPr lang="id-ID" sz="1501" b="1" dirty="0">
              <a:latin typeface="Montserrat" panose="00000500000000000000" pitchFamily="50" charset="0"/>
              <a:ea typeface="Roboto"/>
              <a:cs typeface="Roboto"/>
              <a:sym typeface="Roboto"/>
            </a:endParaRPr>
          </a:p>
        </p:txBody>
      </p:sp>
      <p:cxnSp>
        <p:nvCxnSpPr>
          <p:cNvPr id="9" name="Straight Arrow Connector 8">
            <a:extLst>
              <a:ext uri="{FF2B5EF4-FFF2-40B4-BE49-F238E27FC236}">
                <a16:creationId xmlns:a16="http://schemas.microsoft.com/office/drawing/2014/main" id="{A286F938-EA20-1941-9966-69EAAB5F042A}"/>
              </a:ext>
            </a:extLst>
          </p:cNvPr>
          <p:cNvCxnSpPr/>
          <p:nvPr/>
        </p:nvCxnSpPr>
        <p:spPr>
          <a:xfrm>
            <a:off x="615100" y="4343409"/>
            <a:ext cx="10948259" cy="0"/>
          </a:xfrm>
          <a:prstGeom prst="straightConnector1">
            <a:avLst/>
          </a:prstGeom>
          <a:ln w="117475">
            <a:solidFill>
              <a:schemeClr val="accent2">
                <a:lumMod val="60000"/>
                <a:lumOff val="4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Ellipse 28">
            <a:extLst>
              <a:ext uri="{FF2B5EF4-FFF2-40B4-BE49-F238E27FC236}">
                <a16:creationId xmlns:a16="http://schemas.microsoft.com/office/drawing/2014/main" id="{17ED61F6-7386-0946-A29C-5BFA0295B8DD}"/>
              </a:ext>
            </a:extLst>
          </p:cNvPr>
          <p:cNvSpPr/>
          <p:nvPr/>
        </p:nvSpPr>
        <p:spPr>
          <a:xfrm>
            <a:off x="1326276" y="4135858"/>
            <a:ext cx="415102" cy="415102"/>
          </a:xfrm>
          <a:prstGeom prst="ellips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900" b="1" dirty="0">
                <a:solidFill>
                  <a:schemeClr val="tx1"/>
                </a:solidFill>
                <a:latin typeface="+mj-lt"/>
              </a:rPr>
              <a:t>08</a:t>
            </a:r>
          </a:p>
        </p:txBody>
      </p:sp>
      <p:sp>
        <p:nvSpPr>
          <p:cNvPr id="13" name="Ellipse 28">
            <a:extLst>
              <a:ext uri="{FF2B5EF4-FFF2-40B4-BE49-F238E27FC236}">
                <a16:creationId xmlns:a16="http://schemas.microsoft.com/office/drawing/2014/main" id="{42383DAD-243F-4244-9C1B-9A08ABC07170}"/>
              </a:ext>
            </a:extLst>
          </p:cNvPr>
          <p:cNvSpPr/>
          <p:nvPr/>
        </p:nvSpPr>
        <p:spPr>
          <a:xfrm>
            <a:off x="5595625" y="4135858"/>
            <a:ext cx="415102" cy="415102"/>
          </a:xfrm>
          <a:prstGeom prst="ellips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900" b="1" dirty="0">
                <a:solidFill>
                  <a:schemeClr val="tx1"/>
                </a:solidFill>
                <a:latin typeface="+mj-lt"/>
              </a:rPr>
              <a:t>08</a:t>
            </a:r>
          </a:p>
        </p:txBody>
      </p:sp>
      <p:sp>
        <p:nvSpPr>
          <p:cNvPr id="14" name="Textfeld 29">
            <a:extLst>
              <a:ext uri="{FF2B5EF4-FFF2-40B4-BE49-F238E27FC236}">
                <a16:creationId xmlns:a16="http://schemas.microsoft.com/office/drawing/2014/main" id="{31E9F3A0-088B-C042-B24C-C0F3BFC8D18E}"/>
              </a:ext>
            </a:extLst>
          </p:cNvPr>
          <p:cNvSpPr txBox="1"/>
          <p:nvPr/>
        </p:nvSpPr>
        <p:spPr>
          <a:xfrm>
            <a:off x="4720067" y="5097892"/>
            <a:ext cx="3290987" cy="1061829"/>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de-DE" sz="1400" dirty="0">
                <a:solidFill>
                  <a:schemeClr val="accent3">
                    <a:lumMod val="75000"/>
                  </a:schemeClr>
                </a:solidFill>
                <a:latin typeface="+mj-lt"/>
              </a:rPr>
              <a:t>Wide Replication (</a:t>
            </a:r>
            <a:r>
              <a:rPr lang="de-DE" sz="1400" dirty="0" err="1">
                <a:solidFill>
                  <a:schemeClr val="accent3">
                    <a:lumMod val="75000"/>
                  </a:schemeClr>
                </a:solidFill>
                <a:latin typeface="+mj-lt"/>
              </a:rPr>
              <a:t>Pesaran</a:t>
            </a:r>
            <a:r>
              <a:rPr lang="de-DE" sz="1400" dirty="0">
                <a:solidFill>
                  <a:schemeClr val="accent3">
                    <a:lumMod val="75000"/>
                  </a:schemeClr>
                </a:solidFill>
                <a:latin typeface="+mj-lt"/>
              </a:rPr>
              <a:t> 2003)</a:t>
            </a:r>
          </a:p>
          <a:p>
            <a:pPr marL="171450" indent="-171450">
              <a:lnSpc>
                <a:spcPct val="150000"/>
              </a:lnSpc>
              <a:buFont typeface="Arial" panose="020B0604020202020204" pitchFamily="34" charset="0"/>
              <a:buChar char="•"/>
            </a:pPr>
            <a:r>
              <a:rPr lang="de-DE" sz="1400" dirty="0">
                <a:solidFill>
                  <a:schemeClr val="accent3">
                    <a:lumMod val="75000"/>
                  </a:schemeClr>
                </a:solidFill>
                <a:latin typeface="+mj-lt"/>
              </a:rPr>
              <a:t>Statistical Replication (</a:t>
            </a:r>
            <a:r>
              <a:rPr lang="de-DE" sz="1400" dirty="0" err="1">
                <a:solidFill>
                  <a:schemeClr val="accent3">
                    <a:lumMod val="75000"/>
                  </a:schemeClr>
                </a:solidFill>
                <a:latin typeface="+mj-lt"/>
              </a:rPr>
              <a:t>Hamermesh</a:t>
            </a:r>
            <a:r>
              <a:rPr lang="de-DE" sz="1400" dirty="0">
                <a:solidFill>
                  <a:schemeClr val="accent3">
                    <a:lumMod val="75000"/>
                  </a:schemeClr>
                </a:solidFill>
                <a:latin typeface="+mj-lt"/>
              </a:rPr>
              <a:t> 2007)</a:t>
            </a:r>
          </a:p>
          <a:p>
            <a:pPr marL="171450" indent="-171450">
              <a:lnSpc>
                <a:spcPct val="150000"/>
              </a:lnSpc>
              <a:buFont typeface="Arial" panose="020B0604020202020204" pitchFamily="34" charset="0"/>
              <a:buChar char="•"/>
            </a:pPr>
            <a:r>
              <a:rPr lang="de-DE" sz="1400" dirty="0" err="1">
                <a:solidFill>
                  <a:schemeClr val="accent3">
                    <a:lumMod val="75000"/>
                  </a:schemeClr>
                </a:solidFill>
                <a:latin typeface="+mj-lt"/>
              </a:rPr>
              <a:t>Reproduction</a:t>
            </a:r>
            <a:r>
              <a:rPr lang="de-DE" sz="1400" dirty="0">
                <a:solidFill>
                  <a:schemeClr val="accent3">
                    <a:lumMod val="75000"/>
                  </a:schemeClr>
                </a:solidFill>
                <a:latin typeface="+mj-lt"/>
              </a:rPr>
              <a:t>/</a:t>
            </a:r>
            <a:r>
              <a:rPr lang="de-DE" sz="1400" dirty="0" err="1">
                <a:solidFill>
                  <a:schemeClr val="accent3">
                    <a:lumMod val="75000"/>
                  </a:schemeClr>
                </a:solidFill>
                <a:latin typeface="+mj-lt"/>
              </a:rPr>
              <a:t>Reanalysis</a:t>
            </a:r>
            <a:r>
              <a:rPr lang="de-DE" sz="1400" dirty="0">
                <a:solidFill>
                  <a:schemeClr val="accent3">
                    <a:lumMod val="75000"/>
                  </a:schemeClr>
                </a:solidFill>
                <a:latin typeface="+mj-lt"/>
              </a:rPr>
              <a:t> (Clemens 2015)</a:t>
            </a:r>
          </a:p>
        </p:txBody>
      </p:sp>
    </p:spTree>
    <p:extLst>
      <p:ext uri="{BB962C8B-B14F-4D97-AF65-F5344CB8AC3E}">
        <p14:creationId xmlns:p14="http://schemas.microsoft.com/office/powerpoint/2010/main" val="1197104194"/>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Researchers: New skills to learn/teach</a:t>
            </a:r>
            <a:endParaRPr lang="en-US" dirty="0"/>
          </a:p>
        </p:txBody>
      </p:sp>
      <p:sp>
        <p:nvSpPr>
          <p:cNvPr id="5" name="Content Placeholder 4"/>
          <p:cNvSpPr>
            <a:spLocks noGrp="1"/>
          </p:cNvSpPr>
          <p:nvPr>
            <p:ph idx="1"/>
          </p:nvPr>
        </p:nvSpPr>
        <p:spPr/>
        <p:txBody>
          <a:bodyPr>
            <a:normAutofit/>
          </a:bodyPr>
          <a:lstStyle/>
          <a:p>
            <a:r>
              <a:rPr lang="en-US" sz="3600" dirty="0" smtClean="0"/>
              <a:t>How to </a:t>
            </a:r>
            <a:r>
              <a:rPr lang="en-US" sz="4000" b="1" dirty="0" smtClean="0">
                <a:solidFill>
                  <a:schemeClr val="accent2">
                    <a:lumMod val="75000"/>
                  </a:schemeClr>
                </a:solidFill>
              </a:rPr>
              <a:t>incorporate reproducible practices </a:t>
            </a:r>
            <a:r>
              <a:rPr lang="en-US" sz="3600" dirty="0" smtClean="0"/>
              <a:t>into your workflow</a:t>
            </a:r>
          </a:p>
          <a:p>
            <a:r>
              <a:rPr lang="en-US" sz="3600" dirty="0"/>
              <a:t>When to </a:t>
            </a:r>
            <a:r>
              <a:rPr lang="en-US" sz="4000" b="1" dirty="0">
                <a:solidFill>
                  <a:schemeClr val="accent6">
                    <a:lumMod val="75000"/>
                  </a:schemeClr>
                </a:solidFill>
              </a:rPr>
              <a:t>pre-register</a:t>
            </a:r>
            <a:r>
              <a:rPr lang="en-US" sz="3600" dirty="0"/>
              <a:t>, and when not to</a:t>
            </a:r>
          </a:p>
          <a:p>
            <a:r>
              <a:rPr lang="en-US" sz="4000" b="1" dirty="0">
                <a:solidFill>
                  <a:schemeClr val="accent5">
                    <a:lumMod val="75000"/>
                  </a:schemeClr>
                </a:solidFill>
              </a:rPr>
              <a:t>Document</a:t>
            </a:r>
            <a:r>
              <a:rPr lang="en-US" sz="3600" dirty="0"/>
              <a:t> early, and </a:t>
            </a:r>
            <a:r>
              <a:rPr lang="en-US" sz="3600" dirty="0" smtClean="0"/>
              <a:t>often (better READMEs!)</a:t>
            </a:r>
            <a:endParaRPr lang="en-US" sz="3600" dirty="0"/>
          </a:p>
          <a:p>
            <a:r>
              <a:rPr lang="en-US" sz="3600" dirty="0" smtClean="0"/>
              <a:t>How, where, and when to </a:t>
            </a:r>
            <a:r>
              <a:rPr lang="en-US" sz="4400" b="1" dirty="0" smtClean="0">
                <a:solidFill>
                  <a:schemeClr val="accent2">
                    <a:lumMod val="75000"/>
                  </a:schemeClr>
                </a:solidFill>
              </a:rPr>
              <a:t>archive data and code</a:t>
            </a:r>
            <a:endParaRPr lang="en-US" sz="3600" b="1" dirty="0" smtClean="0">
              <a:solidFill>
                <a:schemeClr val="accent2">
                  <a:lumMod val="75000"/>
                </a:schemeClr>
              </a:solidFill>
            </a:endParaRPr>
          </a:p>
          <a:p>
            <a:r>
              <a:rPr lang="en-US" sz="3600" dirty="0" smtClean="0"/>
              <a:t>How to </a:t>
            </a:r>
            <a:r>
              <a:rPr lang="en-US" sz="4000" b="1" dirty="0" smtClean="0">
                <a:solidFill>
                  <a:schemeClr val="accent6">
                    <a:lumMod val="75000"/>
                  </a:schemeClr>
                </a:solidFill>
              </a:rPr>
              <a:t>license</a:t>
            </a:r>
            <a:r>
              <a:rPr lang="en-US" sz="3600" dirty="0" smtClean="0"/>
              <a:t> your contributions!</a:t>
            </a:r>
          </a:p>
        </p:txBody>
      </p:sp>
    </p:spTree>
    <p:extLst>
      <p:ext uri="{BB962C8B-B14F-4D97-AF65-F5344CB8AC3E}">
        <p14:creationId xmlns:p14="http://schemas.microsoft.com/office/powerpoint/2010/main" val="24902405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
            <a:ext cx="12192000" cy="6858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3061037" y="1449659"/>
            <a:ext cx="6069925" cy="1446550"/>
          </a:xfrm>
          <a:prstGeom prst="rect">
            <a:avLst/>
          </a:prstGeom>
          <a:noFill/>
        </p:spPr>
        <p:txBody>
          <a:bodyPr wrap="square" rtlCol="0">
            <a:spAutoFit/>
          </a:bodyPr>
          <a:lstStyle/>
          <a:p>
            <a:pPr algn="ctr"/>
            <a:r>
              <a:rPr lang="en-US" sz="8800" dirty="0" smtClean="0">
                <a:solidFill>
                  <a:schemeClr val="bg1"/>
                </a:solidFill>
              </a:rPr>
              <a:t>Summary</a:t>
            </a:r>
            <a:endParaRPr lang="en-US" dirty="0">
              <a:solidFill>
                <a:schemeClr val="bg1"/>
              </a:solidFill>
            </a:endParaRPr>
          </a:p>
        </p:txBody>
      </p:sp>
    </p:spTree>
    <p:extLst>
      <p:ext uri="{BB962C8B-B14F-4D97-AF65-F5344CB8AC3E}">
        <p14:creationId xmlns:p14="http://schemas.microsoft.com/office/powerpoint/2010/main" val="3901820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Challenges</a:t>
            </a:r>
            <a:endParaRPr lang="en-US" dirty="0"/>
          </a:p>
        </p:txBody>
      </p:sp>
      <p:sp>
        <p:nvSpPr>
          <p:cNvPr id="6" name="Content Placeholder 5"/>
          <p:cNvSpPr>
            <a:spLocks noGrp="1"/>
          </p:cNvSpPr>
          <p:nvPr>
            <p:ph idx="1"/>
          </p:nvPr>
        </p:nvSpPr>
        <p:spPr/>
        <p:txBody>
          <a:bodyPr>
            <a:normAutofit/>
          </a:bodyPr>
          <a:lstStyle/>
          <a:p>
            <a:r>
              <a:rPr lang="en-US" sz="4000" b="1" dirty="0">
                <a:solidFill>
                  <a:schemeClr val="accent6">
                    <a:lumMod val="75000"/>
                  </a:schemeClr>
                </a:solidFill>
              </a:rPr>
              <a:t>Documentation</a:t>
            </a:r>
          </a:p>
          <a:p>
            <a:pPr lvl="1"/>
            <a:r>
              <a:rPr lang="en-US" sz="3600" dirty="0"/>
              <a:t>How can others learn about the data?</a:t>
            </a:r>
          </a:p>
          <a:p>
            <a:r>
              <a:rPr lang="en-US" sz="4000" b="1" dirty="0" smtClean="0">
                <a:solidFill>
                  <a:schemeClr val="accent1">
                    <a:lumMod val="50000"/>
                  </a:schemeClr>
                </a:solidFill>
              </a:rPr>
              <a:t>Verifiability</a:t>
            </a:r>
            <a:endParaRPr lang="en-US" sz="4000" b="1" dirty="0" smtClean="0">
              <a:solidFill>
                <a:schemeClr val="accent1">
                  <a:lumMod val="50000"/>
                </a:schemeClr>
              </a:solidFill>
            </a:endParaRPr>
          </a:p>
          <a:p>
            <a:pPr lvl="1"/>
            <a:r>
              <a:rPr lang="en-US" sz="3600" dirty="0" smtClean="0"/>
              <a:t>How can others obtain access?</a:t>
            </a:r>
          </a:p>
          <a:p>
            <a:r>
              <a:rPr lang="en-US" sz="4000" b="1" dirty="0" smtClean="0">
                <a:solidFill>
                  <a:schemeClr val="accent4">
                    <a:lumMod val="75000"/>
                  </a:schemeClr>
                </a:solidFill>
              </a:rPr>
              <a:t>Persistence</a:t>
            </a:r>
            <a:endParaRPr lang="en-US" sz="4000" b="1" dirty="0" smtClean="0">
              <a:solidFill>
                <a:schemeClr val="accent4">
                  <a:lumMod val="75000"/>
                </a:schemeClr>
              </a:solidFill>
            </a:endParaRPr>
          </a:p>
          <a:p>
            <a:pPr lvl="1"/>
            <a:r>
              <a:rPr lang="en-US" sz="3600" dirty="0" smtClean="0"/>
              <a:t>How are data and programs preserved?</a:t>
            </a:r>
          </a:p>
        </p:txBody>
      </p:sp>
    </p:spTree>
    <p:extLst>
      <p:ext uri="{BB962C8B-B14F-4D97-AF65-F5344CB8AC3E}">
        <p14:creationId xmlns:p14="http://schemas.microsoft.com/office/powerpoint/2010/main" val="401567628"/>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Possible solutions</a:t>
            </a:r>
            <a:endParaRPr lang="en-US" dirty="0"/>
          </a:p>
        </p:txBody>
      </p:sp>
      <p:sp>
        <p:nvSpPr>
          <p:cNvPr id="6" name="Content Placeholder 5"/>
          <p:cNvSpPr>
            <a:spLocks noGrp="1"/>
          </p:cNvSpPr>
          <p:nvPr>
            <p:ph idx="1"/>
          </p:nvPr>
        </p:nvSpPr>
        <p:spPr/>
        <p:txBody>
          <a:bodyPr>
            <a:normAutofit lnSpcReduction="10000"/>
          </a:bodyPr>
          <a:lstStyle/>
          <a:p>
            <a:r>
              <a:rPr lang="en-US" sz="4000" b="1" dirty="0">
                <a:solidFill>
                  <a:schemeClr val="accent6">
                    <a:lumMod val="75000"/>
                  </a:schemeClr>
                </a:solidFill>
              </a:rPr>
              <a:t>Documentation</a:t>
            </a:r>
          </a:p>
          <a:p>
            <a:pPr lvl="1"/>
            <a:r>
              <a:rPr lang="en-US" sz="3600" dirty="0" smtClean="0"/>
              <a:t>Better support, more consistency, new publication tools</a:t>
            </a:r>
            <a:endParaRPr lang="en-US" sz="3600" dirty="0"/>
          </a:p>
          <a:p>
            <a:r>
              <a:rPr lang="en-US" sz="4000" b="1" dirty="0" smtClean="0">
                <a:solidFill>
                  <a:schemeClr val="accent1">
                    <a:lumMod val="50000"/>
                  </a:schemeClr>
                </a:solidFill>
              </a:rPr>
              <a:t>Verifiability</a:t>
            </a:r>
            <a:endParaRPr lang="en-US" sz="4000" b="1" dirty="0" smtClean="0">
              <a:solidFill>
                <a:schemeClr val="accent1">
                  <a:lumMod val="50000"/>
                </a:schemeClr>
              </a:solidFill>
            </a:endParaRPr>
          </a:p>
          <a:p>
            <a:pPr lvl="1"/>
            <a:r>
              <a:rPr lang="en-US" sz="3600" dirty="0" smtClean="0"/>
              <a:t>Intriguing possibilities, not yet solved</a:t>
            </a:r>
            <a:endParaRPr lang="en-US" sz="3600" dirty="0" smtClean="0"/>
          </a:p>
          <a:p>
            <a:r>
              <a:rPr lang="en-US" sz="4000" b="1" dirty="0" smtClean="0">
                <a:solidFill>
                  <a:schemeClr val="accent4">
                    <a:lumMod val="75000"/>
                  </a:schemeClr>
                </a:solidFill>
              </a:rPr>
              <a:t>Persistence</a:t>
            </a:r>
            <a:endParaRPr lang="en-US" sz="4000" b="1" dirty="0" smtClean="0">
              <a:solidFill>
                <a:schemeClr val="accent4">
                  <a:lumMod val="75000"/>
                </a:schemeClr>
              </a:solidFill>
            </a:endParaRPr>
          </a:p>
          <a:p>
            <a:pPr lvl="1"/>
            <a:r>
              <a:rPr lang="en-US" sz="3600" dirty="0" smtClean="0"/>
              <a:t>Acceptable workarounds, need for robust infrastructure</a:t>
            </a:r>
            <a:endParaRPr lang="en-US" sz="3600" dirty="0" smtClean="0"/>
          </a:p>
        </p:txBody>
      </p:sp>
    </p:spTree>
    <p:extLst>
      <p:ext uri="{BB962C8B-B14F-4D97-AF65-F5344CB8AC3E}">
        <p14:creationId xmlns:p14="http://schemas.microsoft.com/office/powerpoint/2010/main" val="3872815141"/>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Rectangle 1"/>
          <p:cNvSpPr/>
          <p:nvPr/>
        </p:nvSpPr>
        <p:spPr>
          <a:xfrm>
            <a:off x="1397000" y="1981200"/>
            <a:ext cx="10071100" cy="2590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b="1" dirty="0" smtClean="0"/>
              <a:t>Thank you!</a:t>
            </a:r>
          </a:p>
          <a:p>
            <a:pPr algn="ctr"/>
            <a:endParaRPr lang="en-US" sz="6600" b="1" dirty="0"/>
          </a:p>
          <a:p>
            <a:pPr algn="ctr"/>
            <a:r>
              <a:rPr lang="en-US" sz="5400" b="1" dirty="0" smtClean="0">
                <a:solidFill>
                  <a:schemeClr val="bg1"/>
                </a:solidFill>
              </a:rPr>
              <a:t>DOI: </a:t>
            </a:r>
            <a:r>
              <a:rPr lang="en-US" sz="5400" b="1" dirty="0" smtClean="0">
                <a:solidFill>
                  <a:schemeClr val="bg1"/>
                </a:solidFill>
                <a:hlinkClick r:id="rId2"/>
              </a:rPr>
              <a:t>10.5281/zenodo.2573123</a:t>
            </a:r>
            <a:r>
              <a:rPr lang="en-US" sz="5400" b="1" dirty="0" smtClean="0">
                <a:solidFill>
                  <a:schemeClr val="bg1"/>
                </a:solidFill>
              </a:rPr>
              <a:t> </a:t>
            </a:r>
            <a:endParaRPr lang="en-US" sz="5400" b="1" dirty="0">
              <a:solidFill>
                <a:schemeClr val="bg1"/>
              </a:solidFill>
            </a:endParaRPr>
          </a:p>
        </p:txBody>
      </p:sp>
    </p:spTree>
    <p:extLst>
      <p:ext uri="{BB962C8B-B14F-4D97-AF65-F5344CB8AC3E}">
        <p14:creationId xmlns:p14="http://schemas.microsoft.com/office/powerpoint/2010/main" val="67627553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Textfeld 33"/>
          <p:cNvSpPr txBox="1"/>
          <p:nvPr/>
        </p:nvSpPr>
        <p:spPr>
          <a:xfrm>
            <a:off x="209841" y="1542732"/>
            <a:ext cx="8948810" cy="553998"/>
          </a:xfrm>
          <a:prstGeom prst="rect">
            <a:avLst/>
          </a:prstGeom>
          <a:noFill/>
        </p:spPr>
        <p:txBody>
          <a:bodyPr wrap="square" rtlCol="0">
            <a:spAutoFit/>
          </a:bodyPr>
          <a:lstStyle/>
          <a:p>
            <a:r>
              <a:rPr lang="en-US" sz="3000" b="1" dirty="0">
                <a:latin typeface="Montserrat" panose="00000500000000000000" pitchFamily="50" charset="0"/>
              </a:rPr>
              <a:t>Replication </a:t>
            </a:r>
            <a:r>
              <a:rPr lang="en-US" sz="3000" b="1" dirty="0" smtClean="0">
                <a:latin typeface="Montserrat" panose="00000500000000000000" pitchFamily="50" charset="0"/>
              </a:rPr>
              <a:t>continuum</a:t>
            </a:r>
            <a:endParaRPr lang="de-DE" sz="3000" dirty="0">
              <a:solidFill>
                <a:schemeClr val="accent3"/>
              </a:solidFill>
              <a:latin typeface="Montserrat" panose="00000500000000000000" pitchFamily="50" charset="0"/>
            </a:endParaRPr>
          </a:p>
        </p:txBody>
      </p:sp>
      <p:sp>
        <p:nvSpPr>
          <p:cNvPr id="102" name="Rectangle 101"/>
          <p:cNvSpPr/>
          <p:nvPr/>
        </p:nvSpPr>
        <p:spPr>
          <a:xfrm>
            <a:off x="209841" y="2038094"/>
            <a:ext cx="1031378" cy="53414"/>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 name="Shape 610">
            <a:extLst>
              <a:ext uri="{FF2B5EF4-FFF2-40B4-BE49-F238E27FC236}">
                <a16:creationId xmlns:a16="http://schemas.microsoft.com/office/drawing/2014/main" id="{617EA7EE-2C68-F149-AB49-BEB043A92D18}"/>
              </a:ext>
            </a:extLst>
          </p:cNvPr>
          <p:cNvSpPr/>
          <p:nvPr/>
        </p:nvSpPr>
        <p:spPr>
          <a:xfrm>
            <a:off x="467046" y="4625501"/>
            <a:ext cx="2166218" cy="400091"/>
          </a:xfrm>
          <a:prstGeom prst="rect">
            <a:avLst/>
          </a:prstGeom>
          <a:noFill/>
          <a:ln>
            <a:noFill/>
          </a:ln>
        </p:spPr>
        <p:txBody>
          <a:bodyPr lIns="91412" tIns="45700" rIns="91412" bIns="45700" anchor="t" anchorCtr="0">
            <a:noAutofit/>
          </a:bodyPr>
          <a:lstStyle/>
          <a:p>
            <a:pPr algn="ctr">
              <a:lnSpc>
                <a:spcPct val="130000"/>
              </a:lnSpc>
              <a:buSzPct val="25000"/>
            </a:pPr>
            <a:r>
              <a:rPr lang="id-ID" sz="1501" b="1" dirty="0" err="1">
                <a:latin typeface="Montserrat" panose="00000500000000000000" pitchFamily="50" charset="0"/>
                <a:ea typeface="Roboto"/>
                <a:cs typeface="Roboto"/>
                <a:sym typeface="Roboto"/>
              </a:rPr>
              <a:t>Reproducibility</a:t>
            </a:r>
            <a:endParaRPr lang="id-ID" sz="1501" b="1" dirty="0">
              <a:latin typeface="Montserrat" panose="00000500000000000000" pitchFamily="50" charset="0"/>
              <a:ea typeface="Roboto"/>
              <a:cs typeface="Roboto"/>
              <a:sym typeface="Roboto"/>
            </a:endParaRPr>
          </a:p>
        </p:txBody>
      </p:sp>
      <p:sp>
        <p:nvSpPr>
          <p:cNvPr id="7" name="Textfeld 29">
            <a:extLst>
              <a:ext uri="{FF2B5EF4-FFF2-40B4-BE49-F238E27FC236}">
                <a16:creationId xmlns:a16="http://schemas.microsoft.com/office/drawing/2014/main" id="{6B716C6D-879D-4D42-89C5-D290E801F606}"/>
              </a:ext>
            </a:extLst>
          </p:cNvPr>
          <p:cNvSpPr txBox="1"/>
          <p:nvPr/>
        </p:nvSpPr>
        <p:spPr>
          <a:xfrm>
            <a:off x="450718" y="5133472"/>
            <a:ext cx="2914825" cy="1384995"/>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Narrow Replication (</a:t>
            </a:r>
            <a:r>
              <a:rPr lang="de-DE" sz="1400" dirty="0" err="1">
                <a:solidFill>
                  <a:schemeClr val="bg1">
                    <a:lumMod val="85000"/>
                  </a:schemeClr>
                </a:solidFill>
                <a:latin typeface="+mj-lt"/>
              </a:rPr>
              <a:t>Pesaran</a:t>
            </a:r>
            <a:r>
              <a:rPr lang="de-DE" sz="1400" dirty="0">
                <a:solidFill>
                  <a:schemeClr val="bg1">
                    <a:lumMod val="85000"/>
                  </a:schemeClr>
                </a:solidFill>
                <a:latin typeface="+mj-lt"/>
              </a:rPr>
              <a:t> 2003)</a:t>
            </a:r>
          </a:p>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Pure Replication (</a:t>
            </a:r>
            <a:r>
              <a:rPr lang="de-DE" sz="1400" dirty="0" err="1">
                <a:solidFill>
                  <a:schemeClr val="bg1">
                    <a:lumMod val="85000"/>
                  </a:schemeClr>
                </a:solidFill>
                <a:latin typeface="+mj-lt"/>
              </a:rPr>
              <a:t>Hamermesh</a:t>
            </a:r>
            <a:r>
              <a:rPr lang="de-DE" sz="1400" dirty="0">
                <a:solidFill>
                  <a:schemeClr val="bg1">
                    <a:lumMod val="85000"/>
                  </a:schemeClr>
                </a:solidFill>
                <a:latin typeface="+mj-lt"/>
              </a:rPr>
              <a:t> 2007)</a:t>
            </a:r>
          </a:p>
          <a:p>
            <a:pPr marL="171450" indent="-171450">
              <a:lnSpc>
                <a:spcPct val="150000"/>
              </a:lnSpc>
              <a:buFont typeface="Arial" panose="020B0604020202020204" pitchFamily="34" charset="0"/>
              <a:buChar char="•"/>
            </a:pPr>
            <a:r>
              <a:rPr lang="de-DE" sz="1400" dirty="0" err="1">
                <a:solidFill>
                  <a:schemeClr val="bg1">
                    <a:lumMod val="85000"/>
                  </a:schemeClr>
                </a:solidFill>
                <a:latin typeface="+mj-lt"/>
              </a:rPr>
              <a:t>Verification</a:t>
            </a:r>
            <a:r>
              <a:rPr lang="de-DE" sz="1400" dirty="0">
                <a:solidFill>
                  <a:schemeClr val="bg1">
                    <a:lumMod val="85000"/>
                  </a:schemeClr>
                </a:solidFill>
                <a:latin typeface="+mj-lt"/>
              </a:rPr>
              <a:t> (Clemens 2015)</a:t>
            </a:r>
          </a:p>
        </p:txBody>
      </p:sp>
      <p:sp>
        <p:nvSpPr>
          <p:cNvPr id="8" name="Shape 610">
            <a:extLst>
              <a:ext uri="{FF2B5EF4-FFF2-40B4-BE49-F238E27FC236}">
                <a16:creationId xmlns:a16="http://schemas.microsoft.com/office/drawing/2014/main" id="{7B401221-F159-7944-806E-71343D9B647A}"/>
              </a:ext>
            </a:extLst>
          </p:cNvPr>
          <p:cNvSpPr/>
          <p:nvPr/>
        </p:nvSpPr>
        <p:spPr>
          <a:xfrm>
            <a:off x="4720067" y="4603112"/>
            <a:ext cx="2166218" cy="400091"/>
          </a:xfrm>
          <a:prstGeom prst="rect">
            <a:avLst/>
          </a:prstGeom>
          <a:noFill/>
          <a:ln>
            <a:noFill/>
          </a:ln>
        </p:spPr>
        <p:txBody>
          <a:bodyPr lIns="91412" tIns="45700" rIns="91412" bIns="45700" anchor="t" anchorCtr="0">
            <a:noAutofit/>
          </a:bodyPr>
          <a:lstStyle/>
          <a:p>
            <a:pPr algn="ctr">
              <a:lnSpc>
                <a:spcPct val="130000"/>
              </a:lnSpc>
              <a:buSzPct val="25000"/>
            </a:pPr>
            <a:r>
              <a:rPr lang="id-ID" sz="1501" b="1" dirty="0" err="1">
                <a:latin typeface="Montserrat" panose="00000500000000000000" pitchFamily="50" charset="0"/>
                <a:ea typeface="Roboto"/>
                <a:cs typeface="Roboto"/>
                <a:sym typeface="Roboto"/>
              </a:rPr>
              <a:t>Replicability</a:t>
            </a:r>
            <a:endParaRPr lang="id-ID" sz="1501" b="1" dirty="0">
              <a:latin typeface="Montserrat" panose="00000500000000000000" pitchFamily="50" charset="0"/>
              <a:ea typeface="Roboto"/>
              <a:cs typeface="Roboto"/>
              <a:sym typeface="Roboto"/>
            </a:endParaRPr>
          </a:p>
        </p:txBody>
      </p:sp>
      <p:cxnSp>
        <p:nvCxnSpPr>
          <p:cNvPr id="9" name="Straight Arrow Connector 8">
            <a:extLst>
              <a:ext uri="{FF2B5EF4-FFF2-40B4-BE49-F238E27FC236}">
                <a16:creationId xmlns:a16="http://schemas.microsoft.com/office/drawing/2014/main" id="{A286F938-EA20-1941-9966-69EAAB5F042A}"/>
              </a:ext>
            </a:extLst>
          </p:cNvPr>
          <p:cNvCxnSpPr/>
          <p:nvPr/>
        </p:nvCxnSpPr>
        <p:spPr>
          <a:xfrm>
            <a:off x="615100" y="4343409"/>
            <a:ext cx="10948259" cy="0"/>
          </a:xfrm>
          <a:prstGeom prst="straightConnector1">
            <a:avLst/>
          </a:prstGeom>
          <a:ln w="117475">
            <a:solidFill>
              <a:schemeClr val="accent2">
                <a:lumMod val="60000"/>
                <a:lumOff val="4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Ellipse 28">
            <a:extLst>
              <a:ext uri="{FF2B5EF4-FFF2-40B4-BE49-F238E27FC236}">
                <a16:creationId xmlns:a16="http://schemas.microsoft.com/office/drawing/2014/main" id="{17ED61F6-7386-0946-A29C-5BFA0295B8DD}"/>
              </a:ext>
            </a:extLst>
          </p:cNvPr>
          <p:cNvSpPr/>
          <p:nvPr/>
        </p:nvSpPr>
        <p:spPr>
          <a:xfrm>
            <a:off x="1326276" y="4135858"/>
            <a:ext cx="415102" cy="415102"/>
          </a:xfrm>
          <a:prstGeom prst="ellips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900" b="1" dirty="0">
                <a:solidFill>
                  <a:schemeClr val="tx1"/>
                </a:solidFill>
                <a:latin typeface="+mj-lt"/>
              </a:rPr>
              <a:t>08</a:t>
            </a:r>
          </a:p>
        </p:txBody>
      </p:sp>
      <p:sp>
        <p:nvSpPr>
          <p:cNvPr id="13" name="Ellipse 28">
            <a:extLst>
              <a:ext uri="{FF2B5EF4-FFF2-40B4-BE49-F238E27FC236}">
                <a16:creationId xmlns:a16="http://schemas.microsoft.com/office/drawing/2014/main" id="{42383DAD-243F-4244-9C1B-9A08ABC07170}"/>
              </a:ext>
            </a:extLst>
          </p:cNvPr>
          <p:cNvSpPr/>
          <p:nvPr/>
        </p:nvSpPr>
        <p:spPr>
          <a:xfrm>
            <a:off x="5595625" y="4135858"/>
            <a:ext cx="415102" cy="415102"/>
          </a:xfrm>
          <a:prstGeom prst="ellips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900" b="1" dirty="0">
                <a:solidFill>
                  <a:schemeClr val="tx1"/>
                </a:solidFill>
                <a:latin typeface="+mj-lt"/>
              </a:rPr>
              <a:t>08</a:t>
            </a:r>
          </a:p>
        </p:txBody>
      </p:sp>
      <p:sp>
        <p:nvSpPr>
          <p:cNvPr id="14" name="Textfeld 29">
            <a:extLst>
              <a:ext uri="{FF2B5EF4-FFF2-40B4-BE49-F238E27FC236}">
                <a16:creationId xmlns:a16="http://schemas.microsoft.com/office/drawing/2014/main" id="{31E9F3A0-088B-C042-B24C-C0F3BFC8D18E}"/>
              </a:ext>
            </a:extLst>
          </p:cNvPr>
          <p:cNvSpPr txBox="1"/>
          <p:nvPr/>
        </p:nvSpPr>
        <p:spPr>
          <a:xfrm>
            <a:off x="4720067" y="5097892"/>
            <a:ext cx="3290987" cy="1061829"/>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Wide Replication (</a:t>
            </a:r>
            <a:r>
              <a:rPr lang="de-DE" sz="1400" dirty="0" err="1">
                <a:solidFill>
                  <a:schemeClr val="bg1">
                    <a:lumMod val="85000"/>
                  </a:schemeClr>
                </a:solidFill>
                <a:latin typeface="+mj-lt"/>
              </a:rPr>
              <a:t>Pesaran</a:t>
            </a:r>
            <a:r>
              <a:rPr lang="de-DE" sz="1400" dirty="0">
                <a:solidFill>
                  <a:schemeClr val="bg1">
                    <a:lumMod val="85000"/>
                  </a:schemeClr>
                </a:solidFill>
                <a:latin typeface="+mj-lt"/>
              </a:rPr>
              <a:t> 2003)</a:t>
            </a:r>
          </a:p>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Statistical Replication (</a:t>
            </a:r>
            <a:r>
              <a:rPr lang="de-DE" sz="1400" dirty="0" err="1">
                <a:solidFill>
                  <a:schemeClr val="bg1">
                    <a:lumMod val="85000"/>
                  </a:schemeClr>
                </a:solidFill>
                <a:latin typeface="+mj-lt"/>
              </a:rPr>
              <a:t>Hamermesh</a:t>
            </a:r>
            <a:r>
              <a:rPr lang="de-DE" sz="1400" dirty="0">
                <a:solidFill>
                  <a:schemeClr val="bg1">
                    <a:lumMod val="85000"/>
                  </a:schemeClr>
                </a:solidFill>
                <a:latin typeface="+mj-lt"/>
              </a:rPr>
              <a:t> 2007)</a:t>
            </a:r>
          </a:p>
          <a:p>
            <a:pPr marL="171450" indent="-171450">
              <a:lnSpc>
                <a:spcPct val="150000"/>
              </a:lnSpc>
              <a:buFont typeface="Arial" panose="020B0604020202020204" pitchFamily="34" charset="0"/>
              <a:buChar char="•"/>
            </a:pPr>
            <a:r>
              <a:rPr lang="de-DE" sz="1400" dirty="0" err="1">
                <a:solidFill>
                  <a:schemeClr val="bg1">
                    <a:lumMod val="85000"/>
                  </a:schemeClr>
                </a:solidFill>
                <a:latin typeface="+mj-lt"/>
              </a:rPr>
              <a:t>Reproduction</a:t>
            </a:r>
            <a:r>
              <a:rPr lang="de-DE" sz="1400" dirty="0">
                <a:solidFill>
                  <a:schemeClr val="bg1">
                    <a:lumMod val="85000"/>
                  </a:schemeClr>
                </a:solidFill>
                <a:latin typeface="+mj-lt"/>
              </a:rPr>
              <a:t>/</a:t>
            </a:r>
            <a:r>
              <a:rPr lang="de-DE" sz="1400" dirty="0" err="1">
                <a:solidFill>
                  <a:schemeClr val="bg1">
                    <a:lumMod val="85000"/>
                  </a:schemeClr>
                </a:solidFill>
                <a:latin typeface="+mj-lt"/>
              </a:rPr>
              <a:t>Reanalysis</a:t>
            </a:r>
            <a:r>
              <a:rPr lang="de-DE" sz="1400" dirty="0">
                <a:solidFill>
                  <a:schemeClr val="bg1">
                    <a:lumMod val="85000"/>
                  </a:schemeClr>
                </a:solidFill>
                <a:latin typeface="+mj-lt"/>
              </a:rPr>
              <a:t> (Clemens 2015)</a:t>
            </a:r>
          </a:p>
        </p:txBody>
      </p:sp>
      <p:cxnSp>
        <p:nvCxnSpPr>
          <p:cNvPr id="18" name="Straight Arrow Connector 17">
            <a:extLst>
              <a:ext uri="{FF2B5EF4-FFF2-40B4-BE49-F238E27FC236}">
                <a16:creationId xmlns:a16="http://schemas.microsoft.com/office/drawing/2014/main" id="{9853D58C-613D-D243-A9B2-88AE15222990}"/>
              </a:ext>
            </a:extLst>
          </p:cNvPr>
          <p:cNvCxnSpPr>
            <a:cxnSpLocks/>
          </p:cNvCxnSpPr>
          <p:nvPr/>
        </p:nvCxnSpPr>
        <p:spPr>
          <a:xfrm>
            <a:off x="5740400" y="3285067"/>
            <a:ext cx="25400" cy="745066"/>
          </a:xfrm>
          <a:prstGeom prst="straightConnector1">
            <a:avLst/>
          </a:prstGeom>
          <a:ln w="85725">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3" name="Table 2"/>
          <p:cNvGraphicFramePr>
            <a:graphicFrameLocks noGrp="1"/>
          </p:cNvGraphicFramePr>
          <p:nvPr>
            <p:extLst/>
          </p:nvPr>
        </p:nvGraphicFramePr>
        <p:xfrm>
          <a:off x="3102866" y="2454198"/>
          <a:ext cx="6525387" cy="1112520"/>
        </p:xfrm>
        <a:graphic>
          <a:graphicData uri="http://schemas.openxmlformats.org/drawingml/2006/table">
            <a:tbl>
              <a:tblPr bandRow="1">
                <a:tableStyleId>{21E4AEA4-8DFA-4A89-87EB-49C32662AFE0}</a:tableStyleId>
              </a:tblPr>
              <a:tblGrid>
                <a:gridCol w="1621534">
                  <a:extLst>
                    <a:ext uri="{9D8B030D-6E8A-4147-A177-3AD203B41FA5}">
                      <a16:colId xmlns:a16="http://schemas.microsoft.com/office/drawing/2014/main" val="3059663525"/>
                    </a:ext>
                  </a:extLst>
                </a:gridCol>
                <a:gridCol w="1574800">
                  <a:extLst>
                    <a:ext uri="{9D8B030D-6E8A-4147-A177-3AD203B41FA5}">
                      <a16:colId xmlns:a16="http://schemas.microsoft.com/office/drawing/2014/main" val="997961929"/>
                    </a:ext>
                  </a:extLst>
                </a:gridCol>
                <a:gridCol w="1629535">
                  <a:extLst>
                    <a:ext uri="{9D8B030D-6E8A-4147-A177-3AD203B41FA5}">
                      <a16:colId xmlns:a16="http://schemas.microsoft.com/office/drawing/2014/main" val="2093557392"/>
                    </a:ext>
                  </a:extLst>
                </a:gridCol>
                <a:gridCol w="1699518">
                  <a:extLst>
                    <a:ext uri="{9D8B030D-6E8A-4147-A177-3AD203B41FA5}">
                      <a16:colId xmlns:a16="http://schemas.microsoft.com/office/drawing/2014/main" val="767439659"/>
                    </a:ext>
                  </a:extLst>
                </a:gridCol>
              </a:tblGrid>
              <a:tr h="370840">
                <a:tc>
                  <a:txBody>
                    <a:bodyPr/>
                    <a:lstStyle/>
                    <a:p>
                      <a:r>
                        <a:rPr lang="en-US" dirty="0" smtClean="0"/>
                        <a:t>Same data</a:t>
                      </a:r>
                      <a:endParaRPr lang="en-US" dirty="0"/>
                    </a:p>
                  </a:txBody>
                  <a:tcPr/>
                </a:tc>
                <a:tc>
                  <a:txBody>
                    <a:bodyPr/>
                    <a:lstStyle/>
                    <a:p>
                      <a:r>
                        <a:rPr lang="en-US" b="1" dirty="0" smtClean="0">
                          <a:solidFill>
                            <a:srgbClr val="FF0000"/>
                          </a:solidFill>
                        </a:rPr>
                        <a:t>Different code</a:t>
                      </a:r>
                      <a:endParaRPr lang="en-US" b="1" dirty="0">
                        <a:solidFill>
                          <a:srgbClr val="FF0000"/>
                        </a:solidFill>
                      </a:endParaRPr>
                    </a:p>
                  </a:txBody>
                  <a:tcPr/>
                </a:tc>
                <a:tc>
                  <a:txBody>
                    <a:bodyPr/>
                    <a:lstStyle/>
                    <a:p>
                      <a:r>
                        <a:rPr lang="en-US" dirty="0" smtClean="0"/>
                        <a:t>Same methods</a:t>
                      </a:r>
                      <a:endParaRPr lang="en-US" dirty="0"/>
                    </a:p>
                  </a:txBody>
                  <a:tcPr/>
                </a:tc>
                <a:tc>
                  <a:txBody>
                    <a:bodyPr/>
                    <a:lstStyle/>
                    <a:p>
                      <a:r>
                        <a:rPr lang="en-US" dirty="0" smtClean="0"/>
                        <a:t>Same context</a:t>
                      </a:r>
                      <a:endParaRPr lang="en-US" dirty="0"/>
                    </a:p>
                  </a:txBody>
                  <a:tcPr/>
                </a:tc>
                <a:extLst>
                  <a:ext uri="{0D108BD9-81ED-4DB2-BD59-A6C34878D82A}">
                    <a16:rowId xmlns:a16="http://schemas.microsoft.com/office/drawing/2014/main" val="745474162"/>
                  </a:ext>
                </a:extLst>
              </a:tr>
              <a:tr h="370840">
                <a:tc>
                  <a:txBody>
                    <a:bodyPr/>
                    <a:lstStyle/>
                    <a:p>
                      <a:endParaRPr lang="en-US" dirty="0"/>
                    </a:p>
                  </a:txBody>
                  <a:tcPr/>
                </a:tc>
                <a:tc>
                  <a:txBody>
                    <a:bodyPr/>
                    <a:lstStyle/>
                    <a:p>
                      <a:r>
                        <a:rPr lang="en-US" b="1" dirty="0" smtClean="0">
                          <a:solidFill>
                            <a:srgbClr val="FF0000"/>
                          </a:solidFill>
                        </a:rPr>
                        <a:t>or software</a:t>
                      </a:r>
                      <a:endParaRPr lang="en-US" b="1" dirty="0">
                        <a:solidFill>
                          <a:srgbClr val="FF0000"/>
                        </a:solidFill>
                      </a:endParaRPr>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727781400"/>
                  </a:ext>
                </a:extLst>
              </a:tr>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770678684"/>
                  </a:ext>
                </a:extLst>
              </a:tr>
            </a:tbl>
          </a:graphicData>
        </a:graphic>
      </p:graphicFrame>
    </p:spTree>
    <p:extLst>
      <p:ext uri="{BB962C8B-B14F-4D97-AF65-F5344CB8AC3E}">
        <p14:creationId xmlns:p14="http://schemas.microsoft.com/office/powerpoint/2010/main" val="2386367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Textfeld 33"/>
          <p:cNvSpPr txBox="1"/>
          <p:nvPr/>
        </p:nvSpPr>
        <p:spPr>
          <a:xfrm>
            <a:off x="209841" y="1542732"/>
            <a:ext cx="8948810" cy="553998"/>
          </a:xfrm>
          <a:prstGeom prst="rect">
            <a:avLst/>
          </a:prstGeom>
          <a:noFill/>
        </p:spPr>
        <p:txBody>
          <a:bodyPr wrap="square" rtlCol="0">
            <a:spAutoFit/>
          </a:bodyPr>
          <a:lstStyle/>
          <a:p>
            <a:r>
              <a:rPr lang="en-US" sz="3000" b="1" dirty="0">
                <a:latin typeface="Montserrat" panose="00000500000000000000" pitchFamily="50" charset="0"/>
              </a:rPr>
              <a:t>Replication </a:t>
            </a:r>
            <a:r>
              <a:rPr lang="en-US" sz="3000" b="1" dirty="0" smtClean="0">
                <a:latin typeface="Montserrat" panose="00000500000000000000" pitchFamily="50" charset="0"/>
              </a:rPr>
              <a:t>continuum</a:t>
            </a:r>
            <a:endParaRPr lang="de-DE" sz="3000" dirty="0">
              <a:solidFill>
                <a:schemeClr val="accent3"/>
              </a:solidFill>
              <a:latin typeface="Montserrat" panose="00000500000000000000" pitchFamily="50" charset="0"/>
            </a:endParaRPr>
          </a:p>
        </p:txBody>
      </p:sp>
      <p:sp>
        <p:nvSpPr>
          <p:cNvPr id="102" name="Rectangle 101"/>
          <p:cNvSpPr/>
          <p:nvPr/>
        </p:nvSpPr>
        <p:spPr>
          <a:xfrm>
            <a:off x="209841" y="2038094"/>
            <a:ext cx="1031378" cy="53414"/>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 name="Shape 610">
            <a:extLst>
              <a:ext uri="{FF2B5EF4-FFF2-40B4-BE49-F238E27FC236}">
                <a16:creationId xmlns:a16="http://schemas.microsoft.com/office/drawing/2014/main" id="{617EA7EE-2C68-F149-AB49-BEB043A92D18}"/>
              </a:ext>
            </a:extLst>
          </p:cNvPr>
          <p:cNvSpPr/>
          <p:nvPr/>
        </p:nvSpPr>
        <p:spPr>
          <a:xfrm>
            <a:off x="467046" y="4625501"/>
            <a:ext cx="2166218" cy="400091"/>
          </a:xfrm>
          <a:prstGeom prst="rect">
            <a:avLst/>
          </a:prstGeom>
          <a:noFill/>
          <a:ln>
            <a:noFill/>
          </a:ln>
        </p:spPr>
        <p:txBody>
          <a:bodyPr lIns="91412" tIns="45700" rIns="91412" bIns="45700" anchor="t" anchorCtr="0">
            <a:noAutofit/>
          </a:bodyPr>
          <a:lstStyle/>
          <a:p>
            <a:pPr algn="ctr">
              <a:lnSpc>
                <a:spcPct val="130000"/>
              </a:lnSpc>
              <a:buSzPct val="25000"/>
            </a:pPr>
            <a:r>
              <a:rPr lang="id-ID" sz="1501" b="1" dirty="0" err="1">
                <a:latin typeface="Montserrat" panose="00000500000000000000" pitchFamily="50" charset="0"/>
                <a:ea typeface="Roboto"/>
                <a:cs typeface="Roboto"/>
                <a:sym typeface="Roboto"/>
              </a:rPr>
              <a:t>Reproducibility</a:t>
            </a:r>
            <a:endParaRPr lang="id-ID" sz="1501" b="1" dirty="0">
              <a:latin typeface="Montserrat" panose="00000500000000000000" pitchFamily="50" charset="0"/>
              <a:ea typeface="Roboto"/>
              <a:cs typeface="Roboto"/>
              <a:sym typeface="Roboto"/>
            </a:endParaRPr>
          </a:p>
        </p:txBody>
      </p:sp>
      <p:sp>
        <p:nvSpPr>
          <p:cNvPr id="7" name="Textfeld 29">
            <a:extLst>
              <a:ext uri="{FF2B5EF4-FFF2-40B4-BE49-F238E27FC236}">
                <a16:creationId xmlns:a16="http://schemas.microsoft.com/office/drawing/2014/main" id="{6B716C6D-879D-4D42-89C5-D290E801F606}"/>
              </a:ext>
            </a:extLst>
          </p:cNvPr>
          <p:cNvSpPr txBox="1"/>
          <p:nvPr/>
        </p:nvSpPr>
        <p:spPr>
          <a:xfrm>
            <a:off x="450718" y="5133472"/>
            <a:ext cx="2914825" cy="1384995"/>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Narrow Replication (</a:t>
            </a:r>
            <a:r>
              <a:rPr lang="de-DE" sz="1400" dirty="0" err="1">
                <a:solidFill>
                  <a:schemeClr val="bg1">
                    <a:lumMod val="85000"/>
                  </a:schemeClr>
                </a:solidFill>
                <a:latin typeface="+mj-lt"/>
              </a:rPr>
              <a:t>Pesaran</a:t>
            </a:r>
            <a:r>
              <a:rPr lang="de-DE" sz="1400" dirty="0">
                <a:solidFill>
                  <a:schemeClr val="bg1">
                    <a:lumMod val="85000"/>
                  </a:schemeClr>
                </a:solidFill>
                <a:latin typeface="+mj-lt"/>
              </a:rPr>
              <a:t> 2003)</a:t>
            </a:r>
          </a:p>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Pure Replication (</a:t>
            </a:r>
            <a:r>
              <a:rPr lang="de-DE" sz="1400" dirty="0" err="1">
                <a:solidFill>
                  <a:schemeClr val="bg1">
                    <a:lumMod val="85000"/>
                  </a:schemeClr>
                </a:solidFill>
                <a:latin typeface="+mj-lt"/>
              </a:rPr>
              <a:t>Hamermesh</a:t>
            </a:r>
            <a:r>
              <a:rPr lang="de-DE" sz="1400" dirty="0">
                <a:solidFill>
                  <a:schemeClr val="bg1">
                    <a:lumMod val="85000"/>
                  </a:schemeClr>
                </a:solidFill>
                <a:latin typeface="+mj-lt"/>
              </a:rPr>
              <a:t> 2007)</a:t>
            </a:r>
          </a:p>
          <a:p>
            <a:pPr marL="171450" indent="-171450">
              <a:lnSpc>
                <a:spcPct val="150000"/>
              </a:lnSpc>
              <a:buFont typeface="Arial" panose="020B0604020202020204" pitchFamily="34" charset="0"/>
              <a:buChar char="•"/>
            </a:pPr>
            <a:r>
              <a:rPr lang="de-DE" sz="1400" dirty="0" err="1">
                <a:solidFill>
                  <a:schemeClr val="bg1">
                    <a:lumMod val="85000"/>
                  </a:schemeClr>
                </a:solidFill>
                <a:latin typeface="+mj-lt"/>
              </a:rPr>
              <a:t>Verification</a:t>
            </a:r>
            <a:r>
              <a:rPr lang="de-DE" sz="1400" dirty="0">
                <a:solidFill>
                  <a:schemeClr val="bg1">
                    <a:lumMod val="85000"/>
                  </a:schemeClr>
                </a:solidFill>
                <a:latin typeface="+mj-lt"/>
              </a:rPr>
              <a:t> (Clemens 2015)</a:t>
            </a:r>
          </a:p>
        </p:txBody>
      </p:sp>
      <p:sp>
        <p:nvSpPr>
          <p:cNvPr id="8" name="Shape 610">
            <a:extLst>
              <a:ext uri="{FF2B5EF4-FFF2-40B4-BE49-F238E27FC236}">
                <a16:creationId xmlns:a16="http://schemas.microsoft.com/office/drawing/2014/main" id="{7B401221-F159-7944-806E-71343D9B647A}"/>
              </a:ext>
            </a:extLst>
          </p:cNvPr>
          <p:cNvSpPr/>
          <p:nvPr/>
        </p:nvSpPr>
        <p:spPr>
          <a:xfrm>
            <a:off x="4720067" y="4603112"/>
            <a:ext cx="2166218" cy="400091"/>
          </a:xfrm>
          <a:prstGeom prst="rect">
            <a:avLst/>
          </a:prstGeom>
          <a:noFill/>
          <a:ln>
            <a:noFill/>
          </a:ln>
        </p:spPr>
        <p:txBody>
          <a:bodyPr lIns="91412" tIns="45700" rIns="91412" bIns="45700" anchor="t" anchorCtr="0">
            <a:noAutofit/>
          </a:bodyPr>
          <a:lstStyle/>
          <a:p>
            <a:pPr algn="ctr">
              <a:lnSpc>
                <a:spcPct val="130000"/>
              </a:lnSpc>
              <a:buSzPct val="25000"/>
            </a:pPr>
            <a:r>
              <a:rPr lang="id-ID" sz="1501" b="1" dirty="0" err="1">
                <a:latin typeface="Montserrat" panose="00000500000000000000" pitchFamily="50" charset="0"/>
                <a:ea typeface="Roboto"/>
                <a:cs typeface="Roboto"/>
                <a:sym typeface="Roboto"/>
              </a:rPr>
              <a:t>Replicability</a:t>
            </a:r>
            <a:endParaRPr lang="id-ID" sz="1501" b="1" dirty="0">
              <a:latin typeface="Montserrat" panose="00000500000000000000" pitchFamily="50" charset="0"/>
              <a:ea typeface="Roboto"/>
              <a:cs typeface="Roboto"/>
              <a:sym typeface="Roboto"/>
            </a:endParaRPr>
          </a:p>
        </p:txBody>
      </p:sp>
      <p:cxnSp>
        <p:nvCxnSpPr>
          <p:cNvPr id="9" name="Straight Arrow Connector 8">
            <a:extLst>
              <a:ext uri="{FF2B5EF4-FFF2-40B4-BE49-F238E27FC236}">
                <a16:creationId xmlns:a16="http://schemas.microsoft.com/office/drawing/2014/main" id="{A286F938-EA20-1941-9966-69EAAB5F042A}"/>
              </a:ext>
            </a:extLst>
          </p:cNvPr>
          <p:cNvCxnSpPr/>
          <p:nvPr/>
        </p:nvCxnSpPr>
        <p:spPr>
          <a:xfrm>
            <a:off x="615100" y="4343409"/>
            <a:ext cx="10948259" cy="0"/>
          </a:xfrm>
          <a:prstGeom prst="straightConnector1">
            <a:avLst/>
          </a:prstGeom>
          <a:ln w="117475">
            <a:solidFill>
              <a:schemeClr val="accent2">
                <a:lumMod val="60000"/>
                <a:lumOff val="4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Ellipse 28">
            <a:extLst>
              <a:ext uri="{FF2B5EF4-FFF2-40B4-BE49-F238E27FC236}">
                <a16:creationId xmlns:a16="http://schemas.microsoft.com/office/drawing/2014/main" id="{17ED61F6-7386-0946-A29C-5BFA0295B8DD}"/>
              </a:ext>
            </a:extLst>
          </p:cNvPr>
          <p:cNvSpPr/>
          <p:nvPr/>
        </p:nvSpPr>
        <p:spPr>
          <a:xfrm>
            <a:off x="1326276" y="4135858"/>
            <a:ext cx="415102" cy="415102"/>
          </a:xfrm>
          <a:prstGeom prst="ellips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900" b="1" dirty="0">
                <a:solidFill>
                  <a:schemeClr val="tx1"/>
                </a:solidFill>
                <a:latin typeface="+mj-lt"/>
              </a:rPr>
              <a:t>08</a:t>
            </a:r>
          </a:p>
        </p:txBody>
      </p:sp>
      <p:sp>
        <p:nvSpPr>
          <p:cNvPr id="13" name="Ellipse 28">
            <a:extLst>
              <a:ext uri="{FF2B5EF4-FFF2-40B4-BE49-F238E27FC236}">
                <a16:creationId xmlns:a16="http://schemas.microsoft.com/office/drawing/2014/main" id="{42383DAD-243F-4244-9C1B-9A08ABC07170}"/>
              </a:ext>
            </a:extLst>
          </p:cNvPr>
          <p:cNvSpPr/>
          <p:nvPr/>
        </p:nvSpPr>
        <p:spPr>
          <a:xfrm>
            <a:off x="5595625" y="4135858"/>
            <a:ext cx="415102" cy="415102"/>
          </a:xfrm>
          <a:prstGeom prst="ellips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900" b="1" dirty="0">
                <a:solidFill>
                  <a:schemeClr val="tx1"/>
                </a:solidFill>
                <a:latin typeface="+mj-lt"/>
              </a:rPr>
              <a:t>08</a:t>
            </a:r>
          </a:p>
        </p:txBody>
      </p:sp>
      <p:sp>
        <p:nvSpPr>
          <p:cNvPr id="14" name="Textfeld 29">
            <a:extLst>
              <a:ext uri="{FF2B5EF4-FFF2-40B4-BE49-F238E27FC236}">
                <a16:creationId xmlns:a16="http://schemas.microsoft.com/office/drawing/2014/main" id="{31E9F3A0-088B-C042-B24C-C0F3BFC8D18E}"/>
              </a:ext>
            </a:extLst>
          </p:cNvPr>
          <p:cNvSpPr txBox="1"/>
          <p:nvPr/>
        </p:nvSpPr>
        <p:spPr>
          <a:xfrm>
            <a:off x="4720067" y="5097892"/>
            <a:ext cx="3290987" cy="1061829"/>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Wide Replication (</a:t>
            </a:r>
            <a:r>
              <a:rPr lang="de-DE" sz="1400" dirty="0" err="1">
                <a:solidFill>
                  <a:schemeClr val="bg1">
                    <a:lumMod val="85000"/>
                  </a:schemeClr>
                </a:solidFill>
                <a:latin typeface="+mj-lt"/>
              </a:rPr>
              <a:t>Pesaran</a:t>
            </a:r>
            <a:r>
              <a:rPr lang="de-DE" sz="1400" dirty="0">
                <a:solidFill>
                  <a:schemeClr val="bg1">
                    <a:lumMod val="85000"/>
                  </a:schemeClr>
                </a:solidFill>
                <a:latin typeface="+mj-lt"/>
              </a:rPr>
              <a:t> 2003)</a:t>
            </a:r>
          </a:p>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Statistical Replication (</a:t>
            </a:r>
            <a:r>
              <a:rPr lang="de-DE" sz="1400" dirty="0" err="1">
                <a:solidFill>
                  <a:schemeClr val="bg1">
                    <a:lumMod val="85000"/>
                  </a:schemeClr>
                </a:solidFill>
                <a:latin typeface="+mj-lt"/>
              </a:rPr>
              <a:t>Hamermesh</a:t>
            </a:r>
            <a:r>
              <a:rPr lang="de-DE" sz="1400" dirty="0">
                <a:solidFill>
                  <a:schemeClr val="bg1">
                    <a:lumMod val="85000"/>
                  </a:schemeClr>
                </a:solidFill>
                <a:latin typeface="+mj-lt"/>
              </a:rPr>
              <a:t> 2007)</a:t>
            </a:r>
          </a:p>
          <a:p>
            <a:pPr marL="171450" indent="-171450">
              <a:lnSpc>
                <a:spcPct val="150000"/>
              </a:lnSpc>
              <a:buFont typeface="Arial" panose="020B0604020202020204" pitchFamily="34" charset="0"/>
              <a:buChar char="•"/>
            </a:pPr>
            <a:r>
              <a:rPr lang="de-DE" sz="1400" dirty="0" err="1">
                <a:solidFill>
                  <a:schemeClr val="bg1">
                    <a:lumMod val="85000"/>
                  </a:schemeClr>
                </a:solidFill>
                <a:latin typeface="+mj-lt"/>
              </a:rPr>
              <a:t>Reproduction</a:t>
            </a:r>
            <a:r>
              <a:rPr lang="de-DE" sz="1400" dirty="0">
                <a:solidFill>
                  <a:schemeClr val="bg1">
                    <a:lumMod val="85000"/>
                  </a:schemeClr>
                </a:solidFill>
                <a:latin typeface="+mj-lt"/>
              </a:rPr>
              <a:t>/</a:t>
            </a:r>
            <a:r>
              <a:rPr lang="de-DE" sz="1400" dirty="0" err="1">
                <a:solidFill>
                  <a:schemeClr val="bg1">
                    <a:lumMod val="85000"/>
                  </a:schemeClr>
                </a:solidFill>
                <a:latin typeface="+mj-lt"/>
              </a:rPr>
              <a:t>Reanalysis</a:t>
            </a:r>
            <a:r>
              <a:rPr lang="de-DE" sz="1400" dirty="0">
                <a:solidFill>
                  <a:schemeClr val="bg1">
                    <a:lumMod val="85000"/>
                  </a:schemeClr>
                </a:solidFill>
                <a:latin typeface="+mj-lt"/>
              </a:rPr>
              <a:t> (Clemens 2015)</a:t>
            </a:r>
          </a:p>
        </p:txBody>
      </p:sp>
      <p:cxnSp>
        <p:nvCxnSpPr>
          <p:cNvPr id="18" name="Straight Arrow Connector 17">
            <a:extLst>
              <a:ext uri="{FF2B5EF4-FFF2-40B4-BE49-F238E27FC236}">
                <a16:creationId xmlns:a16="http://schemas.microsoft.com/office/drawing/2014/main" id="{9853D58C-613D-D243-A9B2-88AE15222990}"/>
              </a:ext>
            </a:extLst>
          </p:cNvPr>
          <p:cNvCxnSpPr>
            <a:cxnSpLocks/>
          </p:cNvCxnSpPr>
          <p:nvPr/>
        </p:nvCxnSpPr>
        <p:spPr>
          <a:xfrm>
            <a:off x="5740400" y="3285067"/>
            <a:ext cx="25400" cy="745066"/>
          </a:xfrm>
          <a:prstGeom prst="straightConnector1">
            <a:avLst/>
          </a:prstGeom>
          <a:ln w="85725">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3" name="Table 2"/>
          <p:cNvGraphicFramePr>
            <a:graphicFrameLocks noGrp="1"/>
          </p:cNvGraphicFramePr>
          <p:nvPr>
            <p:extLst/>
          </p:nvPr>
        </p:nvGraphicFramePr>
        <p:xfrm>
          <a:off x="3102866" y="2454198"/>
          <a:ext cx="6525387" cy="1112520"/>
        </p:xfrm>
        <a:graphic>
          <a:graphicData uri="http://schemas.openxmlformats.org/drawingml/2006/table">
            <a:tbl>
              <a:tblPr bandRow="1">
                <a:tableStyleId>{21E4AEA4-8DFA-4A89-87EB-49C32662AFE0}</a:tableStyleId>
              </a:tblPr>
              <a:tblGrid>
                <a:gridCol w="1621534">
                  <a:extLst>
                    <a:ext uri="{9D8B030D-6E8A-4147-A177-3AD203B41FA5}">
                      <a16:colId xmlns:a16="http://schemas.microsoft.com/office/drawing/2014/main" val="3059663525"/>
                    </a:ext>
                  </a:extLst>
                </a:gridCol>
                <a:gridCol w="1574800">
                  <a:extLst>
                    <a:ext uri="{9D8B030D-6E8A-4147-A177-3AD203B41FA5}">
                      <a16:colId xmlns:a16="http://schemas.microsoft.com/office/drawing/2014/main" val="997961929"/>
                    </a:ext>
                  </a:extLst>
                </a:gridCol>
                <a:gridCol w="1629535">
                  <a:extLst>
                    <a:ext uri="{9D8B030D-6E8A-4147-A177-3AD203B41FA5}">
                      <a16:colId xmlns:a16="http://schemas.microsoft.com/office/drawing/2014/main" val="2093557392"/>
                    </a:ext>
                  </a:extLst>
                </a:gridCol>
                <a:gridCol w="1699518">
                  <a:extLst>
                    <a:ext uri="{9D8B030D-6E8A-4147-A177-3AD203B41FA5}">
                      <a16:colId xmlns:a16="http://schemas.microsoft.com/office/drawing/2014/main" val="767439659"/>
                    </a:ext>
                  </a:extLst>
                </a:gridCol>
              </a:tblGrid>
              <a:tr h="370840">
                <a:tc>
                  <a:txBody>
                    <a:bodyPr/>
                    <a:lstStyle/>
                    <a:p>
                      <a:r>
                        <a:rPr lang="en-US" b="1" dirty="0" smtClean="0">
                          <a:solidFill>
                            <a:srgbClr val="FF0000"/>
                          </a:solidFill>
                        </a:rPr>
                        <a:t>New data</a:t>
                      </a:r>
                      <a:endParaRPr lang="en-US" b="1" dirty="0">
                        <a:solidFill>
                          <a:srgbClr val="FF0000"/>
                        </a:solidFill>
                      </a:endParaRPr>
                    </a:p>
                  </a:txBody>
                  <a:tcPr/>
                </a:tc>
                <a:tc>
                  <a:txBody>
                    <a:bodyPr/>
                    <a:lstStyle/>
                    <a:p>
                      <a:r>
                        <a:rPr lang="en-US" b="0" dirty="0" smtClean="0">
                          <a:solidFill>
                            <a:schemeClr val="tx1"/>
                          </a:solidFill>
                        </a:rPr>
                        <a:t>Same code</a:t>
                      </a:r>
                      <a:endParaRPr lang="en-US" b="0" dirty="0">
                        <a:solidFill>
                          <a:schemeClr val="tx1"/>
                        </a:solidFill>
                      </a:endParaRPr>
                    </a:p>
                  </a:txBody>
                  <a:tcPr/>
                </a:tc>
                <a:tc>
                  <a:txBody>
                    <a:bodyPr/>
                    <a:lstStyle/>
                    <a:p>
                      <a:r>
                        <a:rPr lang="en-US" dirty="0" smtClean="0"/>
                        <a:t>Same methods</a:t>
                      </a:r>
                      <a:endParaRPr lang="en-US" dirty="0"/>
                    </a:p>
                  </a:txBody>
                  <a:tcPr/>
                </a:tc>
                <a:tc>
                  <a:txBody>
                    <a:bodyPr/>
                    <a:lstStyle/>
                    <a:p>
                      <a:r>
                        <a:rPr lang="en-US" dirty="0" smtClean="0"/>
                        <a:t>Same context</a:t>
                      </a:r>
                      <a:endParaRPr lang="en-US" dirty="0"/>
                    </a:p>
                  </a:txBody>
                  <a:tcPr/>
                </a:tc>
                <a:extLst>
                  <a:ext uri="{0D108BD9-81ED-4DB2-BD59-A6C34878D82A}">
                    <a16:rowId xmlns:a16="http://schemas.microsoft.com/office/drawing/2014/main" val="745474162"/>
                  </a:ext>
                </a:extLst>
              </a:tr>
              <a:tr h="370840">
                <a:tc>
                  <a:txBody>
                    <a:bodyPr/>
                    <a:lstStyle/>
                    <a:p>
                      <a:r>
                        <a:rPr lang="en-US" b="1" dirty="0" smtClean="0">
                          <a:solidFill>
                            <a:srgbClr val="FF0000"/>
                          </a:solidFill>
                        </a:rPr>
                        <a:t>collection</a:t>
                      </a:r>
                      <a:endParaRPr lang="en-US" b="1" dirty="0">
                        <a:solidFill>
                          <a:srgbClr val="FF0000"/>
                        </a:solidFill>
                      </a:endParaRPr>
                    </a:p>
                  </a:txBody>
                  <a:tcPr/>
                </a:tc>
                <a:tc>
                  <a:txBody>
                    <a:bodyPr/>
                    <a:lstStyle/>
                    <a:p>
                      <a:endParaRPr lang="en-US" b="1" dirty="0">
                        <a:solidFill>
                          <a:srgbClr val="FF0000"/>
                        </a:solidFill>
                      </a:endParaRPr>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727781400"/>
                  </a:ext>
                </a:extLst>
              </a:tr>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770678684"/>
                  </a:ext>
                </a:extLst>
              </a:tr>
            </a:tbl>
          </a:graphicData>
        </a:graphic>
      </p:graphicFrame>
    </p:spTree>
    <p:extLst>
      <p:ext uri="{BB962C8B-B14F-4D97-AF65-F5344CB8AC3E}">
        <p14:creationId xmlns:p14="http://schemas.microsoft.com/office/powerpoint/2010/main" val="62781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Textfeld 33"/>
          <p:cNvSpPr txBox="1"/>
          <p:nvPr/>
        </p:nvSpPr>
        <p:spPr>
          <a:xfrm>
            <a:off x="209841" y="1542732"/>
            <a:ext cx="8948810" cy="553998"/>
          </a:xfrm>
          <a:prstGeom prst="rect">
            <a:avLst/>
          </a:prstGeom>
          <a:noFill/>
        </p:spPr>
        <p:txBody>
          <a:bodyPr wrap="square" rtlCol="0">
            <a:spAutoFit/>
          </a:bodyPr>
          <a:lstStyle/>
          <a:p>
            <a:r>
              <a:rPr lang="en-US" sz="3000" b="1" dirty="0">
                <a:latin typeface="Montserrat" panose="00000500000000000000" pitchFamily="50" charset="0"/>
              </a:rPr>
              <a:t>Replication </a:t>
            </a:r>
            <a:r>
              <a:rPr lang="en-US" sz="3000" b="1" dirty="0" smtClean="0">
                <a:latin typeface="Montserrat" panose="00000500000000000000" pitchFamily="50" charset="0"/>
              </a:rPr>
              <a:t>continuum</a:t>
            </a:r>
            <a:endParaRPr lang="de-DE" sz="3000" dirty="0">
              <a:solidFill>
                <a:schemeClr val="accent3"/>
              </a:solidFill>
              <a:latin typeface="Montserrat" panose="00000500000000000000" pitchFamily="50" charset="0"/>
            </a:endParaRPr>
          </a:p>
        </p:txBody>
      </p:sp>
      <p:sp>
        <p:nvSpPr>
          <p:cNvPr id="102" name="Rectangle 101"/>
          <p:cNvSpPr/>
          <p:nvPr/>
        </p:nvSpPr>
        <p:spPr>
          <a:xfrm>
            <a:off x="209841" y="2038094"/>
            <a:ext cx="1031378" cy="53414"/>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 name="Shape 610">
            <a:extLst>
              <a:ext uri="{FF2B5EF4-FFF2-40B4-BE49-F238E27FC236}">
                <a16:creationId xmlns:a16="http://schemas.microsoft.com/office/drawing/2014/main" id="{617EA7EE-2C68-F149-AB49-BEB043A92D18}"/>
              </a:ext>
            </a:extLst>
          </p:cNvPr>
          <p:cNvSpPr/>
          <p:nvPr/>
        </p:nvSpPr>
        <p:spPr>
          <a:xfrm>
            <a:off x="467046" y="4625501"/>
            <a:ext cx="2166218" cy="400091"/>
          </a:xfrm>
          <a:prstGeom prst="rect">
            <a:avLst/>
          </a:prstGeom>
          <a:noFill/>
          <a:ln>
            <a:noFill/>
          </a:ln>
        </p:spPr>
        <p:txBody>
          <a:bodyPr lIns="91412" tIns="45700" rIns="91412" bIns="45700" anchor="t" anchorCtr="0">
            <a:noAutofit/>
          </a:bodyPr>
          <a:lstStyle/>
          <a:p>
            <a:pPr algn="ctr">
              <a:lnSpc>
                <a:spcPct val="130000"/>
              </a:lnSpc>
              <a:buSzPct val="25000"/>
            </a:pPr>
            <a:r>
              <a:rPr lang="id-ID" sz="1501" b="1" dirty="0" err="1">
                <a:latin typeface="Montserrat" panose="00000500000000000000" pitchFamily="50" charset="0"/>
                <a:ea typeface="Roboto"/>
                <a:cs typeface="Roboto"/>
                <a:sym typeface="Roboto"/>
              </a:rPr>
              <a:t>Reproducibility</a:t>
            </a:r>
            <a:endParaRPr lang="id-ID" sz="1501" b="1" dirty="0">
              <a:latin typeface="Montserrat" panose="00000500000000000000" pitchFamily="50" charset="0"/>
              <a:ea typeface="Roboto"/>
              <a:cs typeface="Roboto"/>
              <a:sym typeface="Roboto"/>
            </a:endParaRPr>
          </a:p>
        </p:txBody>
      </p:sp>
      <p:sp>
        <p:nvSpPr>
          <p:cNvPr id="7" name="Textfeld 29">
            <a:extLst>
              <a:ext uri="{FF2B5EF4-FFF2-40B4-BE49-F238E27FC236}">
                <a16:creationId xmlns:a16="http://schemas.microsoft.com/office/drawing/2014/main" id="{6B716C6D-879D-4D42-89C5-D290E801F606}"/>
              </a:ext>
            </a:extLst>
          </p:cNvPr>
          <p:cNvSpPr txBox="1"/>
          <p:nvPr/>
        </p:nvSpPr>
        <p:spPr>
          <a:xfrm>
            <a:off x="450718" y="5133472"/>
            <a:ext cx="2914825" cy="1384995"/>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Narrow Replication (</a:t>
            </a:r>
            <a:r>
              <a:rPr lang="de-DE" sz="1400" dirty="0" err="1">
                <a:solidFill>
                  <a:schemeClr val="bg1">
                    <a:lumMod val="85000"/>
                  </a:schemeClr>
                </a:solidFill>
                <a:latin typeface="+mj-lt"/>
              </a:rPr>
              <a:t>Pesaran</a:t>
            </a:r>
            <a:r>
              <a:rPr lang="de-DE" sz="1400" dirty="0">
                <a:solidFill>
                  <a:schemeClr val="bg1">
                    <a:lumMod val="85000"/>
                  </a:schemeClr>
                </a:solidFill>
                <a:latin typeface="+mj-lt"/>
              </a:rPr>
              <a:t> 2003)</a:t>
            </a:r>
          </a:p>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Pure Replication (</a:t>
            </a:r>
            <a:r>
              <a:rPr lang="de-DE" sz="1400" dirty="0" err="1">
                <a:solidFill>
                  <a:schemeClr val="bg1">
                    <a:lumMod val="85000"/>
                  </a:schemeClr>
                </a:solidFill>
                <a:latin typeface="+mj-lt"/>
              </a:rPr>
              <a:t>Hamermesh</a:t>
            </a:r>
            <a:r>
              <a:rPr lang="de-DE" sz="1400" dirty="0">
                <a:solidFill>
                  <a:schemeClr val="bg1">
                    <a:lumMod val="85000"/>
                  </a:schemeClr>
                </a:solidFill>
                <a:latin typeface="+mj-lt"/>
              </a:rPr>
              <a:t> 2007)</a:t>
            </a:r>
          </a:p>
          <a:p>
            <a:pPr marL="171450" indent="-171450">
              <a:lnSpc>
                <a:spcPct val="150000"/>
              </a:lnSpc>
              <a:buFont typeface="Arial" panose="020B0604020202020204" pitchFamily="34" charset="0"/>
              <a:buChar char="•"/>
            </a:pPr>
            <a:r>
              <a:rPr lang="de-DE" sz="1400" dirty="0" err="1">
                <a:solidFill>
                  <a:schemeClr val="bg1">
                    <a:lumMod val="85000"/>
                  </a:schemeClr>
                </a:solidFill>
                <a:latin typeface="+mj-lt"/>
              </a:rPr>
              <a:t>Verification</a:t>
            </a:r>
            <a:r>
              <a:rPr lang="de-DE" sz="1400" dirty="0">
                <a:solidFill>
                  <a:schemeClr val="bg1">
                    <a:lumMod val="85000"/>
                  </a:schemeClr>
                </a:solidFill>
                <a:latin typeface="+mj-lt"/>
              </a:rPr>
              <a:t> (Clemens 2015)</a:t>
            </a:r>
          </a:p>
        </p:txBody>
      </p:sp>
      <p:sp>
        <p:nvSpPr>
          <p:cNvPr id="8" name="Shape 610">
            <a:extLst>
              <a:ext uri="{FF2B5EF4-FFF2-40B4-BE49-F238E27FC236}">
                <a16:creationId xmlns:a16="http://schemas.microsoft.com/office/drawing/2014/main" id="{7B401221-F159-7944-806E-71343D9B647A}"/>
              </a:ext>
            </a:extLst>
          </p:cNvPr>
          <p:cNvSpPr/>
          <p:nvPr/>
        </p:nvSpPr>
        <p:spPr>
          <a:xfrm>
            <a:off x="4720067" y="4603112"/>
            <a:ext cx="2166218" cy="400091"/>
          </a:xfrm>
          <a:prstGeom prst="rect">
            <a:avLst/>
          </a:prstGeom>
          <a:noFill/>
          <a:ln>
            <a:noFill/>
          </a:ln>
        </p:spPr>
        <p:txBody>
          <a:bodyPr lIns="91412" tIns="45700" rIns="91412" bIns="45700" anchor="t" anchorCtr="0">
            <a:noAutofit/>
          </a:bodyPr>
          <a:lstStyle/>
          <a:p>
            <a:pPr algn="ctr">
              <a:lnSpc>
                <a:spcPct val="130000"/>
              </a:lnSpc>
              <a:buSzPct val="25000"/>
            </a:pPr>
            <a:r>
              <a:rPr lang="id-ID" sz="1501" b="1" dirty="0" err="1">
                <a:latin typeface="Montserrat" panose="00000500000000000000" pitchFamily="50" charset="0"/>
                <a:ea typeface="Roboto"/>
                <a:cs typeface="Roboto"/>
                <a:sym typeface="Roboto"/>
              </a:rPr>
              <a:t>Replicability</a:t>
            </a:r>
            <a:endParaRPr lang="id-ID" sz="1501" b="1" dirty="0">
              <a:latin typeface="Montserrat" panose="00000500000000000000" pitchFamily="50" charset="0"/>
              <a:ea typeface="Roboto"/>
              <a:cs typeface="Roboto"/>
              <a:sym typeface="Roboto"/>
            </a:endParaRPr>
          </a:p>
        </p:txBody>
      </p:sp>
      <p:cxnSp>
        <p:nvCxnSpPr>
          <p:cNvPr id="9" name="Straight Arrow Connector 8">
            <a:extLst>
              <a:ext uri="{FF2B5EF4-FFF2-40B4-BE49-F238E27FC236}">
                <a16:creationId xmlns:a16="http://schemas.microsoft.com/office/drawing/2014/main" id="{A286F938-EA20-1941-9966-69EAAB5F042A}"/>
              </a:ext>
            </a:extLst>
          </p:cNvPr>
          <p:cNvCxnSpPr/>
          <p:nvPr/>
        </p:nvCxnSpPr>
        <p:spPr>
          <a:xfrm>
            <a:off x="615100" y="4343409"/>
            <a:ext cx="10948259" cy="0"/>
          </a:xfrm>
          <a:prstGeom prst="straightConnector1">
            <a:avLst/>
          </a:prstGeom>
          <a:ln w="117475">
            <a:solidFill>
              <a:schemeClr val="accent2">
                <a:lumMod val="60000"/>
                <a:lumOff val="4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Ellipse 28">
            <a:extLst>
              <a:ext uri="{FF2B5EF4-FFF2-40B4-BE49-F238E27FC236}">
                <a16:creationId xmlns:a16="http://schemas.microsoft.com/office/drawing/2014/main" id="{17ED61F6-7386-0946-A29C-5BFA0295B8DD}"/>
              </a:ext>
            </a:extLst>
          </p:cNvPr>
          <p:cNvSpPr/>
          <p:nvPr/>
        </p:nvSpPr>
        <p:spPr>
          <a:xfrm>
            <a:off x="1326276" y="4135858"/>
            <a:ext cx="415102" cy="415102"/>
          </a:xfrm>
          <a:prstGeom prst="ellips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900" b="1" dirty="0">
                <a:solidFill>
                  <a:schemeClr val="tx1"/>
                </a:solidFill>
                <a:latin typeface="+mj-lt"/>
              </a:rPr>
              <a:t>08</a:t>
            </a:r>
          </a:p>
        </p:txBody>
      </p:sp>
      <p:sp>
        <p:nvSpPr>
          <p:cNvPr id="12" name="Ellipse 28">
            <a:extLst>
              <a:ext uri="{FF2B5EF4-FFF2-40B4-BE49-F238E27FC236}">
                <a16:creationId xmlns:a16="http://schemas.microsoft.com/office/drawing/2014/main" id="{E678D831-24B4-3441-BB77-0D88AF251CEF}"/>
              </a:ext>
            </a:extLst>
          </p:cNvPr>
          <p:cNvSpPr/>
          <p:nvPr/>
        </p:nvSpPr>
        <p:spPr>
          <a:xfrm>
            <a:off x="10252562" y="4135858"/>
            <a:ext cx="415102" cy="415102"/>
          </a:xfrm>
          <a:prstGeom prst="ellips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900" b="1" dirty="0">
                <a:solidFill>
                  <a:schemeClr val="tx1"/>
                </a:solidFill>
                <a:latin typeface="+mj-lt"/>
              </a:rPr>
              <a:t>08</a:t>
            </a:r>
          </a:p>
        </p:txBody>
      </p:sp>
      <p:sp>
        <p:nvSpPr>
          <p:cNvPr id="13" name="Ellipse 28">
            <a:extLst>
              <a:ext uri="{FF2B5EF4-FFF2-40B4-BE49-F238E27FC236}">
                <a16:creationId xmlns:a16="http://schemas.microsoft.com/office/drawing/2014/main" id="{42383DAD-243F-4244-9C1B-9A08ABC07170}"/>
              </a:ext>
            </a:extLst>
          </p:cNvPr>
          <p:cNvSpPr/>
          <p:nvPr/>
        </p:nvSpPr>
        <p:spPr>
          <a:xfrm>
            <a:off x="5595625" y="4135858"/>
            <a:ext cx="415102" cy="415102"/>
          </a:xfrm>
          <a:prstGeom prst="ellips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900" b="1" dirty="0">
                <a:solidFill>
                  <a:schemeClr val="tx1"/>
                </a:solidFill>
                <a:latin typeface="+mj-lt"/>
              </a:rPr>
              <a:t>08</a:t>
            </a:r>
          </a:p>
        </p:txBody>
      </p:sp>
      <p:sp>
        <p:nvSpPr>
          <p:cNvPr id="14" name="Textfeld 29">
            <a:extLst>
              <a:ext uri="{FF2B5EF4-FFF2-40B4-BE49-F238E27FC236}">
                <a16:creationId xmlns:a16="http://schemas.microsoft.com/office/drawing/2014/main" id="{31E9F3A0-088B-C042-B24C-C0F3BFC8D18E}"/>
              </a:ext>
            </a:extLst>
          </p:cNvPr>
          <p:cNvSpPr txBox="1"/>
          <p:nvPr/>
        </p:nvSpPr>
        <p:spPr>
          <a:xfrm>
            <a:off x="4720067" y="5097892"/>
            <a:ext cx="3290987" cy="1061829"/>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Wide Replication (</a:t>
            </a:r>
            <a:r>
              <a:rPr lang="de-DE" sz="1400" dirty="0" err="1">
                <a:solidFill>
                  <a:schemeClr val="bg1">
                    <a:lumMod val="85000"/>
                  </a:schemeClr>
                </a:solidFill>
                <a:latin typeface="+mj-lt"/>
              </a:rPr>
              <a:t>Pesaran</a:t>
            </a:r>
            <a:r>
              <a:rPr lang="de-DE" sz="1400" dirty="0">
                <a:solidFill>
                  <a:schemeClr val="bg1">
                    <a:lumMod val="85000"/>
                  </a:schemeClr>
                </a:solidFill>
                <a:latin typeface="+mj-lt"/>
              </a:rPr>
              <a:t> 2003)</a:t>
            </a:r>
          </a:p>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Statistical Replication (</a:t>
            </a:r>
            <a:r>
              <a:rPr lang="de-DE" sz="1400" dirty="0" err="1">
                <a:solidFill>
                  <a:schemeClr val="bg1">
                    <a:lumMod val="85000"/>
                  </a:schemeClr>
                </a:solidFill>
                <a:latin typeface="+mj-lt"/>
              </a:rPr>
              <a:t>Hamermesh</a:t>
            </a:r>
            <a:r>
              <a:rPr lang="de-DE" sz="1400" dirty="0">
                <a:solidFill>
                  <a:schemeClr val="bg1">
                    <a:lumMod val="85000"/>
                  </a:schemeClr>
                </a:solidFill>
                <a:latin typeface="+mj-lt"/>
              </a:rPr>
              <a:t> 2007)</a:t>
            </a:r>
          </a:p>
          <a:p>
            <a:pPr marL="171450" indent="-171450">
              <a:lnSpc>
                <a:spcPct val="150000"/>
              </a:lnSpc>
              <a:buFont typeface="Arial" panose="020B0604020202020204" pitchFamily="34" charset="0"/>
              <a:buChar char="•"/>
            </a:pPr>
            <a:r>
              <a:rPr lang="de-DE" sz="1400" dirty="0" err="1">
                <a:solidFill>
                  <a:schemeClr val="bg1">
                    <a:lumMod val="85000"/>
                  </a:schemeClr>
                </a:solidFill>
                <a:latin typeface="+mj-lt"/>
              </a:rPr>
              <a:t>Reproduction</a:t>
            </a:r>
            <a:r>
              <a:rPr lang="de-DE" sz="1400" dirty="0">
                <a:solidFill>
                  <a:schemeClr val="bg1">
                    <a:lumMod val="85000"/>
                  </a:schemeClr>
                </a:solidFill>
                <a:latin typeface="+mj-lt"/>
              </a:rPr>
              <a:t>/</a:t>
            </a:r>
            <a:r>
              <a:rPr lang="de-DE" sz="1400" dirty="0" err="1">
                <a:solidFill>
                  <a:schemeClr val="bg1">
                    <a:lumMod val="85000"/>
                  </a:schemeClr>
                </a:solidFill>
                <a:latin typeface="+mj-lt"/>
              </a:rPr>
              <a:t>Reanalysis</a:t>
            </a:r>
            <a:r>
              <a:rPr lang="de-DE" sz="1400" dirty="0">
                <a:solidFill>
                  <a:schemeClr val="bg1">
                    <a:lumMod val="85000"/>
                  </a:schemeClr>
                </a:solidFill>
                <a:latin typeface="+mj-lt"/>
              </a:rPr>
              <a:t> (Clemens 2015)</a:t>
            </a:r>
          </a:p>
        </p:txBody>
      </p:sp>
      <p:sp>
        <p:nvSpPr>
          <p:cNvPr id="15" name="Shape 610">
            <a:extLst>
              <a:ext uri="{FF2B5EF4-FFF2-40B4-BE49-F238E27FC236}">
                <a16:creationId xmlns:a16="http://schemas.microsoft.com/office/drawing/2014/main" id="{25628DCA-B093-BD42-99CF-ED182C239EA3}"/>
              </a:ext>
            </a:extLst>
          </p:cNvPr>
          <p:cNvSpPr/>
          <p:nvPr/>
        </p:nvSpPr>
        <p:spPr>
          <a:xfrm>
            <a:off x="9377004" y="4603112"/>
            <a:ext cx="2166218" cy="400091"/>
          </a:xfrm>
          <a:prstGeom prst="rect">
            <a:avLst/>
          </a:prstGeom>
          <a:noFill/>
          <a:ln>
            <a:noFill/>
          </a:ln>
        </p:spPr>
        <p:txBody>
          <a:bodyPr lIns="91412" tIns="45700" rIns="91412" bIns="45700" anchor="t" anchorCtr="0">
            <a:noAutofit/>
          </a:bodyPr>
          <a:lstStyle/>
          <a:p>
            <a:pPr algn="ctr">
              <a:lnSpc>
                <a:spcPct val="130000"/>
              </a:lnSpc>
              <a:buSzPct val="25000"/>
            </a:pPr>
            <a:r>
              <a:rPr lang="id-ID" sz="1501" b="1" dirty="0" err="1">
                <a:latin typeface="Montserrat" panose="00000500000000000000" pitchFamily="50" charset="0"/>
                <a:ea typeface="Roboto"/>
                <a:cs typeface="Roboto"/>
                <a:sym typeface="Roboto"/>
              </a:rPr>
              <a:t>Generalizability</a:t>
            </a:r>
            <a:endParaRPr lang="id-ID" sz="1501" b="1" dirty="0">
              <a:latin typeface="Montserrat" panose="00000500000000000000" pitchFamily="50" charset="0"/>
              <a:ea typeface="Roboto"/>
              <a:cs typeface="Roboto"/>
              <a:sym typeface="Roboto"/>
            </a:endParaRPr>
          </a:p>
        </p:txBody>
      </p:sp>
      <p:sp>
        <p:nvSpPr>
          <p:cNvPr id="16" name="Textfeld 29">
            <a:extLst>
              <a:ext uri="{FF2B5EF4-FFF2-40B4-BE49-F238E27FC236}">
                <a16:creationId xmlns:a16="http://schemas.microsoft.com/office/drawing/2014/main" id="{F74C0FED-F43E-664C-AD70-346213A2FBB0}"/>
              </a:ext>
            </a:extLst>
          </p:cNvPr>
          <p:cNvSpPr txBox="1"/>
          <p:nvPr/>
        </p:nvSpPr>
        <p:spPr>
          <a:xfrm>
            <a:off x="8677339" y="5133472"/>
            <a:ext cx="3290987" cy="1061829"/>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de-DE" sz="1400" dirty="0">
                <a:solidFill>
                  <a:schemeClr val="accent3">
                    <a:lumMod val="75000"/>
                  </a:schemeClr>
                </a:solidFill>
                <a:latin typeface="+mj-lt"/>
              </a:rPr>
              <a:t>Wider Replication (</a:t>
            </a:r>
            <a:r>
              <a:rPr lang="de-DE" sz="1400" dirty="0" err="1">
                <a:solidFill>
                  <a:schemeClr val="accent3">
                    <a:lumMod val="75000"/>
                  </a:schemeClr>
                </a:solidFill>
                <a:latin typeface="+mj-lt"/>
              </a:rPr>
              <a:t>Pesaran</a:t>
            </a:r>
            <a:r>
              <a:rPr lang="de-DE" sz="1400" dirty="0">
                <a:solidFill>
                  <a:schemeClr val="accent3">
                    <a:lumMod val="75000"/>
                  </a:schemeClr>
                </a:solidFill>
                <a:latin typeface="+mj-lt"/>
              </a:rPr>
              <a:t> 2003)</a:t>
            </a:r>
          </a:p>
          <a:p>
            <a:pPr marL="171450" indent="-171450">
              <a:lnSpc>
                <a:spcPct val="150000"/>
              </a:lnSpc>
              <a:buFont typeface="Arial" panose="020B0604020202020204" pitchFamily="34" charset="0"/>
              <a:buChar char="•"/>
            </a:pPr>
            <a:r>
              <a:rPr lang="de-DE" sz="1400" dirty="0">
                <a:solidFill>
                  <a:schemeClr val="accent3">
                    <a:lumMod val="75000"/>
                  </a:schemeClr>
                </a:solidFill>
                <a:latin typeface="+mj-lt"/>
              </a:rPr>
              <a:t>Scientific Replication (</a:t>
            </a:r>
            <a:r>
              <a:rPr lang="de-DE" sz="1400" dirty="0" err="1">
                <a:solidFill>
                  <a:schemeClr val="accent3">
                    <a:lumMod val="75000"/>
                  </a:schemeClr>
                </a:solidFill>
                <a:latin typeface="+mj-lt"/>
              </a:rPr>
              <a:t>Hamermesh</a:t>
            </a:r>
            <a:r>
              <a:rPr lang="de-DE" sz="1400" dirty="0">
                <a:solidFill>
                  <a:schemeClr val="accent3">
                    <a:lumMod val="75000"/>
                  </a:schemeClr>
                </a:solidFill>
                <a:latin typeface="+mj-lt"/>
              </a:rPr>
              <a:t> 2007)</a:t>
            </a:r>
          </a:p>
          <a:p>
            <a:pPr marL="171450" indent="-171450">
              <a:lnSpc>
                <a:spcPct val="150000"/>
              </a:lnSpc>
              <a:buFont typeface="Arial" panose="020B0604020202020204" pitchFamily="34" charset="0"/>
              <a:buChar char="•"/>
            </a:pPr>
            <a:r>
              <a:rPr lang="de-DE" sz="1400" dirty="0" err="1">
                <a:solidFill>
                  <a:schemeClr val="accent3">
                    <a:lumMod val="75000"/>
                  </a:schemeClr>
                </a:solidFill>
                <a:latin typeface="+mj-lt"/>
              </a:rPr>
              <a:t>Reanalysis</a:t>
            </a:r>
            <a:r>
              <a:rPr lang="de-DE" sz="1400" dirty="0">
                <a:solidFill>
                  <a:schemeClr val="accent3">
                    <a:lumMod val="75000"/>
                  </a:schemeClr>
                </a:solidFill>
                <a:latin typeface="+mj-lt"/>
              </a:rPr>
              <a:t>/</a:t>
            </a:r>
            <a:r>
              <a:rPr lang="de-DE" sz="1400" dirty="0" err="1">
                <a:solidFill>
                  <a:schemeClr val="accent3">
                    <a:lumMod val="75000"/>
                  </a:schemeClr>
                </a:solidFill>
                <a:latin typeface="+mj-lt"/>
              </a:rPr>
              <a:t>Robustness</a:t>
            </a:r>
            <a:r>
              <a:rPr lang="de-DE" sz="1400" dirty="0">
                <a:solidFill>
                  <a:schemeClr val="accent3">
                    <a:lumMod val="75000"/>
                  </a:schemeClr>
                </a:solidFill>
                <a:latin typeface="+mj-lt"/>
              </a:rPr>
              <a:t> (Clemens 2015)</a:t>
            </a:r>
          </a:p>
        </p:txBody>
      </p:sp>
    </p:spTree>
    <p:extLst>
      <p:ext uri="{BB962C8B-B14F-4D97-AF65-F5344CB8AC3E}">
        <p14:creationId xmlns:p14="http://schemas.microsoft.com/office/powerpoint/2010/main" val="291486772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Textfeld 33"/>
          <p:cNvSpPr txBox="1"/>
          <p:nvPr/>
        </p:nvSpPr>
        <p:spPr>
          <a:xfrm>
            <a:off x="209841" y="1542732"/>
            <a:ext cx="8948810" cy="553998"/>
          </a:xfrm>
          <a:prstGeom prst="rect">
            <a:avLst/>
          </a:prstGeom>
          <a:noFill/>
        </p:spPr>
        <p:txBody>
          <a:bodyPr wrap="square" rtlCol="0">
            <a:spAutoFit/>
          </a:bodyPr>
          <a:lstStyle/>
          <a:p>
            <a:r>
              <a:rPr lang="en-US" sz="3000" b="1" dirty="0">
                <a:latin typeface="Montserrat" panose="00000500000000000000" pitchFamily="50" charset="0"/>
              </a:rPr>
              <a:t>Replication </a:t>
            </a:r>
            <a:r>
              <a:rPr lang="en-US" sz="3000" b="1" dirty="0" smtClean="0">
                <a:latin typeface="Montserrat" panose="00000500000000000000" pitchFamily="50" charset="0"/>
              </a:rPr>
              <a:t>continuum</a:t>
            </a:r>
            <a:endParaRPr lang="de-DE" sz="3000" dirty="0">
              <a:solidFill>
                <a:schemeClr val="accent3"/>
              </a:solidFill>
              <a:latin typeface="Montserrat" panose="00000500000000000000" pitchFamily="50" charset="0"/>
            </a:endParaRPr>
          </a:p>
        </p:txBody>
      </p:sp>
      <p:sp>
        <p:nvSpPr>
          <p:cNvPr id="102" name="Rectangle 101"/>
          <p:cNvSpPr/>
          <p:nvPr/>
        </p:nvSpPr>
        <p:spPr>
          <a:xfrm>
            <a:off x="209841" y="2038094"/>
            <a:ext cx="1031378" cy="53414"/>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 name="Shape 610">
            <a:extLst>
              <a:ext uri="{FF2B5EF4-FFF2-40B4-BE49-F238E27FC236}">
                <a16:creationId xmlns:a16="http://schemas.microsoft.com/office/drawing/2014/main" id="{617EA7EE-2C68-F149-AB49-BEB043A92D18}"/>
              </a:ext>
            </a:extLst>
          </p:cNvPr>
          <p:cNvSpPr/>
          <p:nvPr/>
        </p:nvSpPr>
        <p:spPr>
          <a:xfrm>
            <a:off x="467046" y="4625501"/>
            <a:ext cx="2166218" cy="400091"/>
          </a:xfrm>
          <a:prstGeom prst="rect">
            <a:avLst/>
          </a:prstGeom>
          <a:noFill/>
          <a:ln>
            <a:noFill/>
          </a:ln>
        </p:spPr>
        <p:txBody>
          <a:bodyPr lIns="91412" tIns="45700" rIns="91412" bIns="45700" anchor="t" anchorCtr="0">
            <a:noAutofit/>
          </a:bodyPr>
          <a:lstStyle/>
          <a:p>
            <a:pPr algn="ctr">
              <a:lnSpc>
                <a:spcPct val="130000"/>
              </a:lnSpc>
              <a:buSzPct val="25000"/>
            </a:pPr>
            <a:r>
              <a:rPr lang="id-ID" sz="1501" b="1" dirty="0" err="1">
                <a:latin typeface="Montserrat" panose="00000500000000000000" pitchFamily="50" charset="0"/>
                <a:ea typeface="Roboto"/>
                <a:cs typeface="Roboto"/>
                <a:sym typeface="Roboto"/>
              </a:rPr>
              <a:t>Reproducibility</a:t>
            </a:r>
            <a:endParaRPr lang="id-ID" sz="1501" b="1" dirty="0">
              <a:latin typeface="Montserrat" panose="00000500000000000000" pitchFamily="50" charset="0"/>
              <a:ea typeface="Roboto"/>
              <a:cs typeface="Roboto"/>
              <a:sym typeface="Roboto"/>
            </a:endParaRPr>
          </a:p>
        </p:txBody>
      </p:sp>
      <p:sp>
        <p:nvSpPr>
          <p:cNvPr id="7" name="Textfeld 29">
            <a:extLst>
              <a:ext uri="{FF2B5EF4-FFF2-40B4-BE49-F238E27FC236}">
                <a16:creationId xmlns:a16="http://schemas.microsoft.com/office/drawing/2014/main" id="{6B716C6D-879D-4D42-89C5-D290E801F606}"/>
              </a:ext>
            </a:extLst>
          </p:cNvPr>
          <p:cNvSpPr txBox="1"/>
          <p:nvPr/>
        </p:nvSpPr>
        <p:spPr>
          <a:xfrm>
            <a:off x="450718" y="5133472"/>
            <a:ext cx="2914825" cy="1384995"/>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Narrow Replication (</a:t>
            </a:r>
            <a:r>
              <a:rPr lang="de-DE" sz="1400" dirty="0" err="1">
                <a:solidFill>
                  <a:schemeClr val="bg1">
                    <a:lumMod val="85000"/>
                  </a:schemeClr>
                </a:solidFill>
                <a:latin typeface="+mj-lt"/>
              </a:rPr>
              <a:t>Pesaran</a:t>
            </a:r>
            <a:r>
              <a:rPr lang="de-DE" sz="1400" dirty="0">
                <a:solidFill>
                  <a:schemeClr val="bg1">
                    <a:lumMod val="85000"/>
                  </a:schemeClr>
                </a:solidFill>
                <a:latin typeface="+mj-lt"/>
              </a:rPr>
              <a:t> 2003)</a:t>
            </a:r>
          </a:p>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Pure Replication (</a:t>
            </a:r>
            <a:r>
              <a:rPr lang="de-DE" sz="1400" dirty="0" err="1">
                <a:solidFill>
                  <a:schemeClr val="bg1">
                    <a:lumMod val="85000"/>
                  </a:schemeClr>
                </a:solidFill>
                <a:latin typeface="+mj-lt"/>
              </a:rPr>
              <a:t>Hamermesh</a:t>
            </a:r>
            <a:r>
              <a:rPr lang="de-DE" sz="1400" dirty="0">
                <a:solidFill>
                  <a:schemeClr val="bg1">
                    <a:lumMod val="85000"/>
                  </a:schemeClr>
                </a:solidFill>
                <a:latin typeface="+mj-lt"/>
              </a:rPr>
              <a:t> 2007)</a:t>
            </a:r>
          </a:p>
          <a:p>
            <a:pPr marL="171450" indent="-171450">
              <a:lnSpc>
                <a:spcPct val="150000"/>
              </a:lnSpc>
              <a:buFont typeface="Arial" panose="020B0604020202020204" pitchFamily="34" charset="0"/>
              <a:buChar char="•"/>
            </a:pPr>
            <a:r>
              <a:rPr lang="de-DE" sz="1400" dirty="0" err="1">
                <a:solidFill>
                  <a:schemeClr val="bg1">
                    <a:lumMod val="85000"/>
                  </a:schemeClr>
                </a:solidFill>
                <a:latin typeface="+mj-lt"/>
              </a:rPr>
              <a:t>Verification</a:t>
            </a:r>
            <a:r>
              <a:rPr lang="de-DE" sz="1400" dirty="0">
                <a:solidFill>
                  <a:schemeClr val="bg1">
                    <a:lumMod val="85000"/>
                  </a:schemeClr>
                </a:solidFill>
                <a:latin typeface="+mj-lt"/>
              </a:rPr>
              <a:t> (Clemens 2015)</a:t>
            </a:r>
          </a:p>
        </p:txBody>
      </p:sp>
      <p:sp>
        <p:nvSpPr>
          <p:cNvPr id="8" name="Shape 610">
            <a:extLst>
              <a:ext uri="{FF2B5EF4-FFF2-40B4-BE49-F238E27FC236}">
                <a16:creationId xmlns:a16="http://schemas.microsoft.com/office/drawing/2014/main" id="{7B401221-F159-7944-806E-71343D9B647A}"/>
              </a:ext>
            </a:extLst>
          </p:cNvPr>
          <p:cNvSpPr/>
          <p:nvPr/>
        </p:nvSpPr>
        <p:spPr>
          <a:xfrm>
            <a:off x="4720067" y="4603112"/>
            <a:ext cx="2166218" cy="400091"/>
          </a:xfrm>
          <a:prstGeom prst="rect">
            <a:avLst/>
          </a:prstGeom>
          <a:noFill/>
          <a:ln>
            <a:noFill/>
          </a:ln>
        </p:spPr>
        <p:txBody>
          <a:bodyPr lIns="91412" tIns="45700" rIns="91412" bIns="45700" anchor="t" anchorCtr="0">
            <a:noAutofit/>
          </a:bodyPr>
          <a:lstStyle/>
          <a:p>
            <a:pPr algn="ctr">
              <a:lnSpc>
                <a:spcPct val="130000"/>
              </a:lnSpc>
              <a:buSzPct val="25000"/>
            </a:pPr>
            <a:r>
              <a:rPr lang="id-ID" sz="1501" b="1" dirty="0" err="1">
                <a:latin typeface="Montserrat" panose="00000500000000000000" pitchFamily="50" charset="0"/>
                <a:ea typeface="Roboto"/>
                <a:cs typeface="Roboto"/>
                <a:sym typeface="Roboto"/>
              </a:rPr>
              <a:t>Replicability</a:t>
            </a:r>
            <a:endParaRPr lang="id-ID" sz="1501" b="1" dirty="0">
              <a:latin typeface="Montserrat" panose="00000500000000000000" pitchFamily="50" charset="0"/>
              <a:ea typeface="Roboto"/>
              <a:cs typeface="Roboto"/>
              <a:sym typeface="Roboto"/>
            </a:endParaRPr>
          </a:p>
        </p:txBody>
      </p:sp>
      <p:cxnSp>
        <p:nvCxnSpPr>
          <p:cNvPr id="9" name="Straight Arrow Connector 8">
            <a:extLst>
              <a:ext uri="{FF2B5EF4-FFF2-40B4-BE49-F238E27FC236}">
                <a16:creationId xmlns:a16="http://schemas.microsoft.com/office/drawing/2014/main" id="{A286F938-EA20-1941-9966-69EAAB5F042A}"/>
              </a:ext>
            </a:extLst>
          </p:cNvPr>
          <p:cNvCxnSpPr/>
          <p:nvPr/>
        </p:nvCxnSpPr>
        <p:spPr>
          <a:xfrm>
            <a:off x="615100" y="4343409"/>
            <a:ext cx="10948259" cy="0"/>
          </a:xfrm>
          <a:prstGeom prst="straightConnector1">
            <a:avLst/>
          </a:prstGeom>
          <a:ln w="117475">
            <a:solidFill>
              <a:schemeClr val="accent2">
                <a:lumMod val="60000"/>
                <a:lumOff val="4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Ellipse 28">
            <a:extLst>
              <a:ext uri="{FF2B5EF4-FFF2-40B4-BE49-F238E27FC236}">
                <a16:creationId xmlns:a16="http://schemas.microsoft.com/office/drawing/2014/main" id="{17ED61F6-7386-0946-A29C-5BFA0295B8DD}"/>
              </a:ext>
            </a:extLst>
          </p:cNvPr>
          <p:cNvSpPr/>
          <p:nvPr/>
        </p:nvSpPr>
        <p:spPr>
          <a:xfrm>
            <a:off x="1326276" y="4135858"/>
            <a:ext cx="415102" cy="415102"/>
          </a:xfrm>
          <a:prstGeom prst="ellips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900" b="1" dirty="0">
                <a:solidFill>
                  <a:schemeClr val="tx1"/>
                </a:solidFill>
                <a:latin typeface="+mj-lt"/>
              </a:rPr>
              <a:t>08</a:t>
            </a:r>
          </a:p>
        </p:txBody>
      </p:sp>
      <p:sp>
        <p:nvSpPr>
          <p:cNvPr id="12" name="Ellipse 28">
            <a:extLst>
              <a:ext uri="{FF2B5EF4-FFF2-40B4-BE49-F238E27FC236}">
                <a16:creationId xmlns:a16="http://schemas.microsoft.com/office/drawing/2014/main" id="{E678D831-24B4-3441-BB77-0D88AF251CEF}"/>
              </a:ext>
            </a:extLst>
          </p:cNvPr>
          <p:cNvSpPr/>
          <p:nvPr/>
        </p:nvSpPr>
        <p:spPr>
          <a:xfrm>
            <a:off x="10252562" y="4135858"/>
            <a:ext cx="415102" cy="415102"/>
          </a:xfrm>
          <a:prstGeom prst="ellips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900" b="1" dirty="0">
                <a:solidFill>
                  <a:schemeClr val="tx1"/>
                </a:solidFill>
                <a:latin typeface="+mj-lt"/>
              </a:rPr>
              <a:t>08</a:t>
            </a:r>
          </a:p>
        </p:txBody>
      </p:sp>
      <p:sp>
        <p:nvSpPr>
          <p:cNvPr id="13" name="Ellipse 28">
            <a:extLst>
              <a:ext uri="{FF2B5EF4-FFF2-40B4-BE49-F238E27FC236}">
                <a16:creationId xmlns:a16="http://schemas.microsoft.com/office/drawing/2014/main" id="{42383DAD-243F-4244-9C1B-9A08ABC07170}"/>
              </a:ext>
            </a:extLst>
          </p:cNvPr>
          <p:cNvSpPr/>
          <p:nvPr/>
        </p:nvSpPr>
        <p:spPr>
          <a:xfrm>
            <a:off x="5595625" y="4135858"/>
            <a:ext cx="415102" cy="415102"/>
          </a:xfrm>
          <a:prstGeom prst="ellips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900" b="1" dirty="0">
                <a:solidFill>
                  <a:schemeClr val="tx1"/>
                </a:solidFill>
                <a:latin typeface="+mj-lt"/>
              </a:rPr>
              <a:t>08</a:t>
            </a:r>
          </a:p>
        </p:txBody>
      </p:sp>
      <p:sp>
        <p:nvSpPr>
          <p:cNvPr id="14" name="Textfeld 29">
            <a:extLst>
              <a:ext uri="{FF2B5EF4-FFF2-40B4-BE49-F238E27FC236}">
                <a16:creationId xmlns:a16="http://schemas.microsoft.com/office/drawing/2014/main" id="{31E9F3A0-088B-C042-B24C-C0F3BFC8D18E}"/>
              </a:ext>
            </a:extLst>
          </p:cNvPr>
          <p:cNvSpPr txBox="1"/>
          <p:nvPr/>
        </p:nvSpPr>
        <p:spPr>
          <a:xfrm>
            <a:off x="4720067" y="5097892"/>
            <a:ext cx="3290987" cy="1061829"/>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Wide Replication (</a:t>
            </a:r>
            <a:r>
              <a:rPr lang="de-DE" sz="1400" dirty="0" err="1">
                <a:solidFill>
                  <a:schemeClr val="bg1">
                    <a:lumMod val="85000"/>
                  </a:schemeClr>
                </a:solidFill>
                <a:latin typeface="+mj-lt"/>
              </a:rPr>
              <a:t>Pesaran</a:t>
            </a:r>
            <a:r>
              <a:rPr lang="de-DE" sz="1400" dirty="0">
                <a:solidFill>
                  <a:schemeClr val="bg1">
                    <a:lumMod val="85000"/>
                  </a:schemeClr>
                </a:solidFill>
                <a:latin typeface="+mj-lt"/>
              </a:rPr>
              <a:t> 2003)</a:t>
            </a:r>
          </a:p>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Statistical Replication (</a:t>
            </a:r>
            <a:r>
              <a:rPr lang="de-DE" sz="1400" dirty="0" err="1">
                <a:solidFill>
                  <a:schemeClr val="bg1">
                    <a:lumMod val="85000"/>
                  </a:schemeClr>
                </a:solidFill>
                <a:latin typeface="+mj-lt"/>
              </a:rPr>
              <a:t>Hamermesh</a:t>
            </a:r>
            <a:r>
              <a:rPr lang="de-DE" sz="1400" dirty="0">
                <a:solidFill>
                  <a:schemeClr val="bg1">
                    <a:lumMod val="85000"/>
                  </a:schemeClr>
                </a:solidFill>
                <a:latin typeface="+mj-lt"/>
              </a:rPr>
              <a:t> 2007)</a:t>
            </a:r>
          </a:p>
          <a:p>
            <a:pPr marL="171450" indent="-171450">
              <a:lnSpc>
                <a:spcPct val="150000"/>
              </a:lnSpc>
              <a:buFont typeface="Arial" panose="020B0604020202020204" pitchFamily="34" charset="0"/>
              <a:buChar char="•"/>
            </a:pPr>
            <a:r>
              <a:rPr lang="de-DE" sz="1400" dirty="0" err="1">
                <a:solidFill>
                  <a:schemeClr val="bg1">
                    <a:lumMod val="85000"/>
                  </a:schemeClr>
                </a:solidFill>
                <a:latin typeface="+mj-lt"/>
              </a:rPr>
              <a:t>Reproduction</a:t>
            </a:r>
            <a:r>
              <a:rPr lang="de-DE" sz="1400" dirty="0">
                <a:solidFill>
                  <a:schemeClr val="bg1">
                    <a:lumMod val="85000"/>
                  </a:schemeClr>
                </a:solidFill>
                <a:latin typeface="+mj-lt"/>
              </a:rPr>
              <a:t>/</a:t>
            </a:r>
            <a:r>
              <a:rPr lang="de-DE" sz="1400" dirty="0" err="1">
                <a:solidFill>
                  <a:schemeClr val="bg1">
                    <a:lumMod val="85000"/>
                  </a:schemeClr>
                </a:solidFill>
                <a:latin typeface="+mj-lt"/>
              </a:rPr>
              <a:t>Reanalysis</a:t>
            </a:r>
            <a:r>
              <a:rPr lang="de-DE" sz="1400" dirty="0">
                <a:solidFill>
                  <a:schemeClr val="bg1">
                    <a:lumMod val="85000"/>
                  </a:schemeClr>
                </a:solidFill>
                <a:latin typeface="+mj-lt"/>
              </a:rPr>
              <a:t> (Clemens 2015)</a:t>
            </a:r>
          </a:p>
        </p:txBody>
      </p:sp>
      <p:sp>
        <p:nvSpPr>
          <p:cNvPr id="15" name="Shape 610">
            <a:extLst>
              <a:ext uri="{FF2B5EF4-FFF2-40B4-BE49-F238E27FC236}">
                <a16:creationId xmlns:a16="http://schemas.microsoft.com/office/drawing/2014/main" id="{25628DCA-B093-BD42-99CF-ED182C239EA3}"/>
              </a:ext>
            </a:extLst>
          </p:cNvPr>
          <p:cNvSpPr/>
          <p:nvPr/>
        </p:nvSpPr>
        <p:spPr>
          <a:xfrm>
            <a:off x="9377004" y="4603112"/>
            <a:ext cx="2166218" cy="400091"/>
          </a:xfrm>
          <a:prstGeom prst="rect">
            <a:avLst/>
          </a:prstGeom>
          <a:noFill/>
          <a:ln>
            <a:noFill/>
          </a:ln>
        </p:spPr>
        <p:txBody>
          <a:bodyPr lIns="91412" tIns="45700" rIns="91412" bIns="45700" anchor="t" anchorCtr="0">
            <a:noAutofit/>
          </a:bodyPr>
          <a:lstStyle/>
          <a:p>
            <a:pPr algn="ctr">
              <a:lnSpc>
                <a:spcPct val="130000"/>
              </a:lnSpc>
              <a:buSzPct val="25000"/>
            </a:pPr>
            <a:r>
              <a:rPr lang="id-ID" sz="1501" b="1" dirty="0" err="1">
                <a:latin typeface="Montserrat" panose="00000500000000000000" pitchFamily="50" charset="0"/>
                <a:ea typeface="Roboto"/>
                <a:cs typeface="Roboto"/>
                <a:sym typeface="Roboto"/>
              </a:rPr>
              <a:t>Generalizability</a:t>
            </a:r>
            <a:endParaRPr lang="id-ID" sz="1501" b="1" dirty="0">
              <a:latin typeface="Montserrat" panose="00000500000000000000" pitchFamily="50" charset="0"/>
              <a:ea typeface="Roboto"/>
              <a:cs typeface="Roboto"/>
              <a:sym typeface="Roboto"/>
            </a:endParaRPr>
          </a:p>
        </p:txBody>
      </p:sp>
      <p:sp>
        <p:nvSpPr>
          <p:cNvPr id="16" name="Textfeld 29">
            <a:extLst>
              <a:ext uri="{FF2B5EF4-FFF2-40B4-BE49-F238E27FC236}">
                <a16:creationId xmlns:a16="http://schemas.microsoft.com/office/drawing/2014/main" id="{F74C0FED-F43E-664C-AD70-346213A2FBB0}"/>
              </a:ext>
            </a:extLst>
          </p:cNvPr>
          <p:cNvSpPr txBox="1"/>
          <p:nvPr/>
        </p:nvSpPr>
        <p:spPr>
          <a:xfrm>
            <a:off x="8677339" y="5133472"/>
            <a:ext cx="3290987" cy="1061829"/>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Wider Replication (</a:t>
            </a:r>
            <a:r>
              <a:rPr lang="de-DE" sz="1400" dirty="0" err="1">
                <a:solidFill>
                  <a:schemeClr val="bg1">
                    <a:lumMod val="85000"/>
                  </a:schemeClr>
                </a:solidFill>
                <a:latin typeface="+mj-lt"/>
              </a:rPr>
              <a:t>Pesaran</a:t>
            </a:r>
            <a:r>
              <a:rPr lang="de-DE" sz="1400" dirty="0">
                <a:solidFill>
                  <a:schemeClr val="bg1">
                    <a:lumMod val="85000"/>
                  </a:schemeClr>
                </a:solidFill>
                <a:latin typeface="+mj-lt"/>
              </a:rPr>
              <a:t> 2003)</a:t>
            </a:r>
          </a:p>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Scientific Replication (</a:t>
            </a:r>
            <a:r>
              <a:rPr lang="de-DE" sz="1400" dirty="0" err="1">
                <a:solidFill>
                  <a:schemeClr val="bg1">
                    <a:lumMod val="85000"/>
                  </a:schemeClr>
                </a:solidFill>
                <a:latin typeface="+mj-lt"/>
              </a:rPr>
              <a:t>Hamermesh</a:t>
            </a:r>
            <a:r>
              <a:rPr lang="de-DE" sz="1400" dirty="0">
                <a:solidFill>
                  <a:schemeClr val="bg1">
                    <a:lumMod val="85000"/>
                  </a:schemeClr>
                </a:solidFill>
                <a:latin typeface="+mj-lt"/>
              </a:rPr>
              <a:t> 2007)</a:t>
            </a:r>
          </a:p>
          <a:p>
            <a:pPr marL="171450" indent="-171450">
              <a:lnSpc>
                <a:spcPct val="150000"/>
              </a:lnSpc>
              <a:buFont typeface="Arial" panose="020B0604020202020204" pitchFamily="34" charset="0"/>
              <a:buChar char="•"/>
            </a:pPr>
            <a:r>
              <a:rPr lang="de-DE" sz="1400" dirty="0" err="1">
                <a:solidFill>
                  <a:schemeClr val="bg1">
                    <a:lumMod val="85000"/>
                  </a:schemeClr>
                </a:solidFill>
                <a:latin typeface="+mj-lt"/>
              </a:rPr>
              <a:t>Reanalysis</a:t>
            </a:r>
            <a:r>
              <a:rPr lang="de-DE" sz="1400" dirty="0">
                <a:solidFill>
                  <a:schemeClr val="bg1">
                    <a:lumMod val="85000"/>
                  </a:schemeClr>
                </a:solidFill>
                <a:latin typeface="+mj-lt"/>
              </a:rPr>
              <a:t>/</a:t>
            </a:r>
            <a:r>
              <a:rPr lang="de-DE" sz="1400" dirty="0" err="1">
                <a:solidFill>
                  <a:schemeClr val="bg1">
                    <a:lumMod val="85000"/>
                  </a:schemeClr>
                </a:solidFill>
                <a:latin typeface="+mj-lt"/>
              </a:rPr>
              <a:t>Robustness</a:t>
            </a:r>
            <a:r>
              <a:rPr lang="de-DE" sz="1400" dirty="0">
                <a:solidFill>
                  <a:schemeClr val="bg1">
                    <a:lumMod val="85000"/>
                  </a:schemeClr>
                </a:solidFill>
                <a:latin typeface="+mj-lt"/>
              </a:rPr>
              <a:t> (Clemens 2015)</a:t>
            </a:r>
          </a:p>
        </p:txBody>
      </p:sp>
      <p:cxnSp>
        <p:nvCxnSpPr>
          <p:cNvPr id="18" name="Straight Arrow Connector 17">
            <a:extLst>
              <a:ext uri="{FF2B5EF4-FFF2-40B4-BE49-F238E27FC236}">
                <a16:creationId xmlns:a16="http://schemas.microsoft.com/office/drawing/2014/main" id="{9853D58C-613D-D243-A9B2-88AE15222990}"/>
              </a:ext>
            </a:extLst>
          </p:cNvPr>
          <p:cNvCxnSpPr>
            <a:cxnSpLocks/>
          </p:cNvCxnSpPr>
          <p:nvPr/>
        </p:nvCxnSpPr>
        <p:spPr>
          <a:xfrm>
            <a:off x="9033933" y="3437467"/>
            <a:ext cx="1218629" cy="626533"/>
          </a:xfrm>
          <a:prstGeom prst="straightConnector1">
            <a:avLst/>
          </a:prstGeom>
          <a:ln w="85725">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3" name="Table 2"/>
          <p:cNvGraphicFramePr>
            <a:graphicFrameLocks noGrp="1"/>
          </p:cNvGraphicFramePr>
          <p:nvPr>
            <p:extLst/>
          </p:nvPr>
        </p:nvGraphicFramePr>
        <p:xfrm>
          <a:off x="3102866" y="2454198"/>
          <a:ext cx="6525387" cy="1112520"/>
        </p:xfrm>
        <a:graphic>
          <a:graphicData uri="http://schemas.openxmlformats.org/drawingml/2006/table">
            <a:tbl>
              <a:tblPr bandRow="1">
                <a:tableStyleId>{21E4AEA4-8DFA-4A89-87EB-49C32662AFE0}</a:tableStyleId>
              </a:tblPr>
              <a:tblGrid>
                <a:gridCol w="1621534">
                  <a:extLst>
                    <a:ext uri="{9D8B030D-6E8A-4147-A177-3AD203B41FA5}">
                      <a16:colId xmlns:a16="http://schemas.microsoft.com/office/drawing/2014/main" val="3059663525"/>
                    </a:ext>
                  </a:extLst>
                </a:gridCol>
                <a:gridCol w="1574800">
                  <a:extLst>
                    <a:ext uri="{9D8B030D-6E8A-4147-A177-3AD203B41FA5}">
                      <a16:colId xmlns:a16="http://schemas.microsoft.com/office/drawing/2014/main" val="997961929"/>
                    </a:ext>
                  </a:extLst>
                </a:gridCol>
                <a:gridCol w="1629535">
                  <a:extLst>
                    <a:ext uri="{9D8B030D-6E8A-4147-A177-3AD203B41FA5}">
                      <a16:colId xmlns:a16="http://schemas.microsoft.com/office/drawing/2014/main" val="2093557392"/>
                    </a:ext>
                  </a:extLst>
                </a:gridCol>
                <a:gridCol w="1699518">
                  <a:extLst>
                    <a:ext uri="{9D8B030D-6E8A-4147-A177-3AD203B41FA5}">
                      <a16:colId xmlns:a16="http://schemas.microsoft.com/office/drawing/2014/main" val="767439659"/>
                    </a:ext>
                  </a:extLst>
                </a:gridCol>
              </a:tblGrid>
              <a:tr h="370840">
                <a:tc>
                  <a:txBody>
                    <a:bodyPr/>
                    <a:lstStyle/>
                    <a:p>
                      <a:r>
                        <a:rPr lang="en-US" b="1" dirty="0" smtClean="0">
                          <a:solidFill>
                            <a:srgbClr val="FF0000"/>
                          </a:solidFill>
                        </a:rPr>
                        <a:t>Different data</a:t>
                      </a:r>
                      <a:endParaRPr lang="en-US" b="1" dirty="0">
                        <a:solidFill>
                          <a:srgbClr val="FF0000"/>
                        </a:solidFill>
                      </a:endParaRPr>
                    </a:p>
                  </a:txBody>
                  <a:tcPr/>
                </a:tc>
                <a:tc>
                  <a:txBody>
                    <a:bodyPr/>
                    <a:lstStyle/>
                    <a:p>
                      <a:r>
                        <a:rPr lang="en-US" b="0" dirty="0" smtClean="0">
                          <a:solidFill>
                            <a:schemeClr val="tx1"/>
                          </a:solidFill>
                        </a:rPr>
                        <a:t>Different code</a:t>
                      </a:r>
                      <a:endParaRPr lang="en-US" b="0" dirty="0">
                        <a:solidFill>
                          <a:schemeClr val="tx1"/>
                        </a:solidFill>
                      </a:endParaRPr>
                    </a:p>
                  </a:txBody>
                  <a:tcPr/>
                </a:tc>
                <a:tc>
                  <a:txBody>
                    <a:bodyPr/>
                    <a:lstStyle/>
                    <a:p>
                      <a:r>
                        <a:rPr lang="en-US" b="1" dirty="0" smtClean="0">
                          <a:solidFill>
                            <a:srgbClr val="FF0000"/>
                          </a:solidFill>
                        </a:rPr>
                        <a:t>Different</a:t>
                      </a:r>
                      <a:endParaRPr lang="en-US" b="1" dirty="0">
                        <a:solidFill>
                          <a:srgbClr val="FF0000"/>
                        </a:solidFill>
                      </a:endParaRPr>
                    </a:p>
                  </a:txBody>
                  <a:tcPr/>
                </a:tc>
                <a:tc>
                  <a:txBody>
                    <a:bodyPr/>
                    <a:lstStyle/>
                    <a:p>
                      <a:r>
                        <a:rPr lang="en-US" b="1" dirty="0" smtClean="0">
                          <a:solidFill>
                            <a:srgbClr val="FF0000"/>
                          </a:solidFill>
                        </a:rPr>
                        <a:t>Different</a:t>
                      </a:r>
                      <a:endParaRPr lang="en-US" b="1" dirty="0">
                        <a:solidFill>
                          <a:srgbClr val="FF0000"/>
                        </a:solidFill>
                      </a:endParaRPr>
                    </a:p>
                  </a:txBody>
                  <a:tcPr/>
                </a:tc>
                <a:extLst>
                  <a:ext uri="{0D108BD9-81ED-4DB2-BD59-A6C34878D82A}">
                    <a16:rowId xmlns:a16="http://schemas.microsoft.com/office/drawing/2014/main" val="745474162"/>
                  </a:ext>
                </a:extLst>
              </a:tr>
              <a:tr h="370840">
                <a:tc>
                  <a:txBody>
                    <a:bodyPr/>
                    <a:lstStyle/>
                    <a:p>
                      <a:endParaRPr lang="en-US" dirty="0"/>
                    </a:p>
                  </a:txBody>
                  <a:tcPr/>
                </a:tc>
                <a:tc>
                  <a:txBody>
                    <a:bodyPr/>
                    <a:lstStyle/>
                    <a:p>
                      <a:r>
                        <a:rPr lang="en-US" b="0" dirty="0" smtClean="0">
                          <a:solidFill>
                            <a:schemeClr val="tx1"/>
                          </a:solidFill>
                        </a:rPr>
                        <a:t>or software</a:t>
                      </a:r>
                      <a:endParaRPr lang="en-US" b="0" dirty="0">
                        <a:solidFill>
                          <a:schemeClr val="tx1"/>
                        </a:solidFill>
                      </a:endParaRPr>
                    </a:p>
                  </a:txBody>
                  <a:tcPr/>
                </a:tc>
                <a:tc>
                  <a:txBody>
                    <a:bodyPr/>
                    <a:lstStyle/>
                    <a:p>
                      <a:r>
                        <a:rPr lang="en-US" b="1" dirty="0" smtClean="0">
                          <a:solidFill>
                            <a:srgbClr val="FF0000"/>
                          </a:solidFill>
                        </a:rPr>
                        <a:t>methods </a:t>
                      </a:r>
                      <a:endParaRPr lang="en-US" b="1" dirty="0">
                        <a:solidFill>
                          <a:srgbClr val="FF0000"/>
                        </a:solidFill>
                      </a:endParaRPr>
                    </a:p>
                  </a:txBody>
                  <a:tcPr/>
                </a:tc>
                <a:tc>
                  <a:txBody>
                    <a:bodyPr/>
                    <a:lstStyle/>
                    <a:p>
                      <a:r>
                        <a:rPr lang="en-US" b="1" dirty="0" smtClean="0">
                          <a:solidFill>
                            <a:srgbClr val="FF0000"/>
                          </a:solidFill>
                        </a:rPr>
                        <a:t>context or</a:t>
                      </a:r>
                      <a:endParaRPr lang="en-US" b="1" dirty="0">
                        <a:solidFill>
                          <a:srgbClr val="FF0000"/>
                        </a:solidFill>
                      </a:endParaRPr>
                    </a:p>
                  </a:txBody>
                  <a:tcPr/>
                </a:tc>
                <a:extLst>
                  <a:ext uri="{0D108BD9-81ED-4DB2-BD59-A6C34878D82A}">
                    <a16:rowId xmlns:a16="http://schemas.microsoft.com/office/drawing/2014/main" val="1727781400"/>
                  </a:ext>
                </a:extLst>
              </a:tr>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r>
                        <a:rPr lang="en-US" b="1" dirty="0" smtClean="0">
                          <a:solidFill>
                            <a:srgbClr val="FF0000"/>
                          </a:solidFill>
                        </a:rPr>
                        <a:t>country</a:t>
                      </a:r>
                      <a:endParaRPr lang="en-US" b="1" dirty="0">
                        <a:solidFill>
                          <a:srgbClr val="FF0000"/>
                        </a:solidFill>
                      </a:endParaRPr>
                    </a:p>
                  </a:txBody>
                  <a:tcPr/>
                </a:tc>
                <a:extLst>
                  <a:ext uri="{0D108BD9-81ED-4DB2-BD59-A6C34878D82A}">
                    <a16:rowId xmlns:a16="http://schemas.microsoft.com/office/drawing/2014/main" val="770678684"/>
                  </a:ext>
                </a:extLst>
              </a:tr>
            </a:tbl>
          </a:graphicData>
        </a:graphic>
      </p:graphicFrame>
    </p:spTree>
    <p:extLst>
      <p:ext uri="{BB962C8B-B14F-4D97-AF65-F5344CB8AC3E}">
        <p14:creationId xmlns:p14="http://schemas.microsoft.com/office/powerpoint/2010/main" val="4103821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p:cNvSpPr txBox="1"/>
          <p:nvPr/>
        </p:nvSpPr>
        <p:spPr>
          <a:xfrm>
            <a:off x="3033132" y="1449659"/>
            <a:ext cx="5408341" cy="1446550"/>
          </a:xfrm>
          <a:prstGeom prst="rect">
            <a:avLst/>
          </a:prstGeom>
          <a:noFill/>
        </p:spPr>
        <p:txBody>
          <a:bodyPr wrap="square" rtlCol="0">
            <a:spAutoFit/>
          </a:bodyPr>
          <a:lstStyle/>
          <a:p>
            <a:pPr algn="ctr"/>
            <a:r>
              <a:rPr lang="en-US" sz="8800" dirty="0" smtClean="0">
                <a:solidFill>
                  <a:schemeClr val="bg1"/>
                </a:solidFill>
              </a:rPr>
              <a:t>Progress</a:t>
            </a:r>
            <a:endParaRPr lang="en-US" dirty="0">
              <a:solidFill>
                <a:schemeClr val="bg1"/>
              </a:solidFill>
            </a:endParaRPr>
          </a:p>
        </p:txBody>
      </p:sp>
    </p:spTree>
    <p:extLst>
      <p:ext uri="{BB962C8B-B14F-4D97-AF65-F5344CB8AC3E}">
        <p14:creationId xmlns:p14="http://schemas.microsoft.com/office/powerpoint/2010/main" val="17598267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Progress</a:t>
            </a:r>
            <a:endParaRPr lang="en-US" dirty="0"/>
          </a:p>
        </p:txBody>
      </p:sp>
      <p:sp>
        <p:nvSpPr>
          <p:cNvPr id="6" name="Content Placeholder 5"/>
          <p:cNvSpPr>
            <a:spLocks noGrp="1"/>
          </p:cNvSpPr>
          <p:nvPr>
            <p:ph idx="1"/>
          </p:nvPr>
        </p:nvSpPr>
        <p:spPr/>
        <p:txBody>
          <a:bodyPr/>
          <a:lstStyle/>
          <a:p>
            <a:r>
              <a:rPr lang="en-US" dirty="0" smtClean="0"/>
              <a:t>Replication archives and Data (Code) Availability policies</a:t>
            </a:r>
          </a:p>
        </p:txBody>
      </p:sp>
      <p:pic>
        <p:nvPicPr>
          <p:cNvPr id="4" name="Picture 4" descr="Publication Cove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3448050" y="3625056"/>
            <a:ext cx="1238250" cy="185737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View Table of Contents for Journal of Applied Econometrics volume 34 issue 1"/>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360670" y="3625056"/>
            <a:ext cx="1085850" cy="142875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View Table of Contents for Journal of Money, Credit and Banking volume 51 issue 1"/>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578667" y="4190782"/>
            <a:ext cx="962025" cy="142875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p:cNvPicPr>
            <a:picLocks noChangeAspect="1"/>
          </p:cNvPicPr>
          <p:nvPr/>
        </p:nvPicPr>
        <p:blipFill>
          <a:blip r:embed="rId5"/>
          <a:stretch>
            <a:fillRect/>
          </a:stretch>
        </p:blipFill>
        <p:spPr>
          <a:xfrm>
            <a:off x="1174570" y="4649569"/>
            <a:ext cx="2609850" cy="1104900"/>
          </a:xfrm>
          <a:prstGeom prst="rect">
            <a:avLst/>
          </a:prstGeom>
        </p:spPr>
      </p:pic>
    </p:spTree>
    <p:extLst>
      <p:ext uri="{BB962C8B-B14F-4D97-AF65-F5344CB8AC3E}">
        <p14:creationId xmlns:p14="http://schemas.microsoft.com/office/powerpoint/2010/main" val="7946388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Progress</a:t>
            </a:r>
            <a:endParaRPr lang="en-US" dirty="0"/>
          </a:p>
        </p:txBody>
      </p:sp>
      <p:sp>
        <p:nvSpPr>
          <p:cNvPr id="6" name="Content Placeholder 5"/>
          <p:cNvSpPr>
            <a:spLocks noGrp="1"/>
          </p:cNvSpPr>
          <p:nvPr>
            <p:ph idx="1"/>
          </p:nvPr>
        </p:nvSpPr>
        <p:spPr/>
        <p:txBody>
          <a:bodyPr/>
          <a:lstStyle/>
          <a:p>
            <a:r>
              <a:rPr lang="en-US" dirty="0" smtClean="0"/>
              <a:t>Replication archives and Data (Code) Availability policies</a:t>
            </a:r>
          </a:p>
          <a:p>
            <a:r>
              <a:rPr lang="en-US" dirty="0" smtClean="0"/>
              <a:t>Shared open source software</a:t>
            </a:r>
          </a:p>
        </p:txBody>
      </p:sp>
      <p:pic>
        <p:nvPicPr>
          <p:cNvPr id="9" name="Picture 8"/>
          <p:cNvPicPr>
            <a:picLocks noChangeAspect="1"/>
          </p:cNvPicPr>
          <p:nvPr/>
        </p:nvPicPr>
        <p:blipFill>
          <a:blip r:embed="rId2"/>
          <a:stretch>
            <a:fillRect/>
          </a:stretch>
        </p:blipFill>
        <p:spPr>
          <a:xfrm>
            <a:off x="4151790" y="3227337"/>
            <a:ext cx="3180811" cy="2699991"/>
          </a:xfrm>
          <a:prstGeom prst="rect">
            <a:avLst/>
          </a:prstGeom>
        </p:spPr>
      </p:pic>
      <p:pic>
        <p:nvPicPr>
          <p:cNvPr id="11" name="Picture 10"/>
          <p:cNvPicPr>
            <a:picLocks noChangeAspect="1"/>
          </p:cNvPicPr>
          <p:nvPr/>
        </p:nvPicPr>
        <p:blipFill>
          <a:blip r:embed="rId3"/>
          <a:stretch>
            <a:fillRect/>
          </a:stretch>
        </p:blipFill>
        <p:spPr>
          <a:xfrm>
            <a:off x="1892179" y="3731283"/>
            <a:ext cx="1419225" cy="1104900"/>
          </a:xfrm>
          <a:prstGeom prst="rect">
            <a:avLst/>
          </a:prstGeom>
        </p:spPr>
      </p:pic>
    </p:spTree>
    <p:extLst>
      <p:ext uri="{BB962C8B-B14F-4D97-AF65-F5344CB8AC3E}">
        <p14:creationId xmlns:p14="http://schemas.microsoft.com/office/powerpoint/2010/main" val="51404633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Progress</a:t>
            </a:r>
            <a:endParaRPr lang="en-US" dirty="0"/>
          </a:p>
        </p:txBody>
      </p:sp>
      <p:sp>
        <p:nvSpPr>
          <p:cNvPr id="3" name="Content Placeholder 2"/>
          <p:cNvSpPr>
            <a:spLocks noGrp="1"/>
          </p:cNvSpPr>
          <p:nvPr>
            <p:ph idx="1"/>
          </p:nvPr>
        </p:nvSpPr>
        <p:spPr/>
        <p:txBody>
          <a:bodyPr>
            <a:normAutofit/>
          </a:bodyPr>
          <a:lstStyle/>
          <a:p>
            <a:pPr lvl="0"/>
            <a:r>
              <a:rPr lang="en-US" dirty="0">
                <a:solidFill>
                  <a:prstClr val="black"/>
                </a:solidFill>
              </a:rPr>
              <a:t>Replication archives and Data (Code) Availability policies</a:t>
            </a:r>
          </a:p>
          <a:p>
            <a:pPr lvl="0"/>
            <a:r>
              <a:rPr lang="en-US" dirty="0">
                <a:solidFill>
                  <a:prstClr val="black"/>
                </a:solidFill>
              </a:rPr>
              <a:t>Shared open source software</a:t>
            </a:r>
          </a:p>
          <a:p>
            <a:r>
              <a:rPr lang="en-US" dirty="0" smtClean="0"/>
              <a:t>Better public-use and shared data</a:t>
            </a:r>
            <a:endParaRPr lang="en-US" dirty="0"/>
          </a:p>
        </p:txBody>
      </p:sp>
      <p:pic>
        <p:nvPicPr>
          <p:cNvPr id="4" name="Picture 3"/>
          <p:cNvPicPr>
            <a:picLocks noChangeAspect="1"/>
          </p:cNvPicPr>
          <p:nvPr/>
        </p:nvPicPr>
        <p:blipFill>
          <a:blip r:embed="rId2"/>
          <a:stretch>
            <a:fillRect/>
          </a:stretch>
        </p:blipFill>
        <p:spPr>
          <a:xfrm>
            <a:off x="1213778" y="3542371"/>
            <a:ext cx="2162175" cy="2524125"/>
          </a:xfrm>
          <a:prstGeom prst="rect">
            <a:avLst/>
          </a:prstGeom>
        </p:spPr>
      </p:pic>
      <p:pic>
        <p:nvPicPr>
          <p:cNvPr id="6" name="Picture 5"/>
          <p:cNvPicPr>
            <a:picLocks noChangeAspect="1"/>
          </p:cNvPicPr>
          <p:nvPr/>
        </p:nvPicPr>
        <p:blipFill>
          <a:blip r:embed="rId3"/>
          <a:stretch>
            <a:fillRect/>
          </a:stretch>
        </p:blipFill>
        <p:spPr>
          <a:xfrm>
            <a:off x="4741545" y="3916362"/>
            <a:ext cx="1704975" cy="666750"/>
          </a:xfrm>
          <a:prstGeom prst="rect">
            <a:avLst/>
          </a:prstGeom>
        </p:spPr>
      </p:pic>
      <p:pic>
        <p:nvPicPr>
          <p:cNvPr id="7" name="Picture 6"/>
          <p:cNvPicPr>
            <a:picLocks noChangeAspect="1"/>
          </p:cNvPicPr>
          <p:nvPr/>
        </p:nvPicPr>
        <p:blipFill>
          <a:blip r:embed="rId4"/>
          <a:stretch>
            <a:fillRect/>
          </a:stretch>
        </p:blipFill>
        <p:spPr>
          <a:xfrm>
            <a:off x="5594032" y="4752420"/>
            <a:ext cx="3228975" cy="981075"/>
          </a:xfrm>
          <a:prstGeom prst="rect">
            <a:avLst/>
          </a:prstGeom>
        </p:spPr>
      </p:pic>
      <p:pic>
        <p:nvPicPr>
          <p:cNvPr id="10" name="Picture 9"/>
          <p:cNvPicPr>
            <a:picLocks noChangeAspect="1"/>
          </p:cNvPicPr>
          <p:nvPr/>
        </p:nvPicPr>
        <p:blipFill>
          <a:blip r:embed="rId5"/>
          <a:stretch>
            <a:fillRect/>
          </a:stretch>
        </p:blipFill>
        <p:spPr>
          <a:xfrm>
            <a:off x="6566462" y="3113327"/>
            <a:ext cx="2743200" cy="1047750"/>
          </a:xfrm>
          <a:prstGeom prst="rect">
            <a:avLst/>
          </a:prstGeom>
        </p:spPr>
      </p:pic>
      <p:pic>
        <p:nvPicPr>
          <p:cNvPr id="11" name="Picture 10"/>
          <p:cNvPicPr>
            <a:picLocks noChangeAspect="1"/>
          </p:cNvPicPr>
          <p:nvPr/>
        </p:nvPicPr>
        <p:blipFill>
          <a:blip r:embed="rId6"/>
          <a:stretch>
            <a:fillRect/>
          </a:stretch>
        </p:blipFill>
        <p:spPr>
          <a:xfrm>
            <a:off x="8823007" y="4402932"/>
            <a:ext cx="2705100" cy="1371600"/>
          </a:xfrm>
          <a:prstGeom prst="rect">
            <a:avLst/>
          </a:prstGeom>
        </p:spPr>
      </p:pic>
      <p:pic>
        <p:nvPicPr>
          <p:cNvPr id="12" name="Picture 11"/>
          <p:cNvPicPr>
            <a:picLocks noChangeAspect="1"/>
          </p:cNvPicPr>
          <p:nvPr/>
        </p:nvPicPr>
        <p:blipFill>
          <a:blip r:embed="rId7"/>
          <a:stretch>
            <a:fillRect/>
          </a:stretch>
        </p:blipFill>
        <p:spPr>
          <a:xfrm>
            <a:off x="9072370" y="3503852"/>
            <a:ext cx="1695450" cy="657225"/>
          </a:xfrm>
          <a:prstGeom prst="rect">
            <a:avLst/>
          </a:prstGeom>
        </p:spPr>
      </p:pic>
    </p:spTree>
    <p:extLst>
      <p:ext uri="{BB962C8B-B14F-4D97-AF65-F5344CB8AC3E}">
        <p14:creationId xmlns:p14="http://schemas.microsoft.com/office/powerpoint/2010/main" val="285520314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Disclaimer</a:t>
            </a:r>
            <a:endParaRPr lang="en-US" dirty="0"/>
          </a:p>
        </p:txBody>
      </p:sp>
      <p:sp>
        <p:nvSpPr>
          <p:cNvPr id="3" name="Content Placeholder 2"/>
          <p:cNvSpPr>
            <a:spLocks noGrp="1"/>
          </p:cNvSpPr>
          <p:nvPr>
            <p:ph sz="half" idx="1"/>
          </p:nvPr>
        </p:nvSpPr>
        <p:spPr>
          <a:xfrm>
            <a:off x="838199" y="1825625"/>
            <a:ext cx="10515599" cy="889866"/>
          </a:xfrm>
        </p:spPr>
        <p:txBody>
          <a:bodyPr>
            <a:normAutofit/>
          </a:bodyPr>
          <a:lstStyle/>
          <a:p>
            <a:pPr marL="0" indent="0" algn="ctr">
              <a:buNone/>
            </a:pPr>
            <a:r>
              <a:rPr lang="en-US" sz="5400" b="1" dirty="0" smtClean="0">
                <a:solidFill>
                  <a:schemeClr val="accent1">
                    <a:lumMod val="75000"/>
                  </a:schemeClr>
                </a:solidFill>
              </a:rPr>
              <a:t>My opinions</a:t>
            </a:r>
            <a:endParaRPr lang="en-US" sz="5400" b="1" dirty="0">
              <a:solidFill>
                <a:schemeClr val="accent1">
                  <a:lumMod val="75000"/>
                </a:schemeClr>
              </a:solidFill>
            </a:endParaRPr>
          </a:p>
        </p:txBody>
      </p:sp>
      <p:sp>
        <p:nvSpPr>
          <p:cNvPr id="4" name="Content Placeholder 3"/>
          <p:cNvSpPr>
            <a:spLocks noGrp="1"/>
          </p:cNvSpPr>
          <p:nvPr>
            <p:ph sz="half" idx="2"/>
          </p:nvPr>
        </p:nvSpPr>
        <p:spPr>
          <a:xfrm>
            <a:off x="1551708" y="4281055"/>
            <a:ext cx="9802092" cy="1895908"/>
          </a:xfrm>
        </p:spPr>
        <p:txBody>
          <a:bodyPr/>
          <a:lstStyle/>
          <a:p>
            <a:pPr marL="0" indent="0" algn="ctr">
              <a:buNone/>
            </a:pPr>
            <a:r>
              <a:rPr lang="en-US" dirty="0" smtClean="0"/>
              <a:t>Not Census Bureau</a:t>
            </a:r>
          </a:p>
          <a:p>
            <a:pPr marL="0" indent="0" algn="ctr">
              <a:buNone/>
            </a:pPr>
            <a:r>
              <a:rPr lang="en-US" dirty="0" smtClean="0"/>
              <a:t>Not American Economic Association</a:t>
            </a:r>
          </a:p>
          <a:p>
            <a:pPr marL="0" indent="0" algn="ctr">
              <a:buNone/>
            </a:pPr>
            <a:r>
              <a:rPr lang="en-US" dirty="0" smtClean="0"/>
              <a:t>No confidential data was abused in this talk</a:t>
            </a:r>
            <a:endParaRPr lang="en-US" dirty="0"/>
          </a:p>
        </p:txBody>
      </p:sp>
    </p:spTree>
    <p:extLst>
      <p:ext uri="{BB962C8B-B14F-4D97-AF65-F5344CB8AC3E}">
        <p14:creationId xmlns:p14="http://schemas.microsoft.com/office/powerpoint/2010/main" val="49700110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Progress</a:t>
            </a:r>
            <a:endParaRPr lang="en-US" dirty="0"/>
          </a:p>
        </p:txBody>
      </p:sp>
      <p:sp>
        <p:nvSpPr>
          <p:cNvPr id="3" name="Content Placeholder 2"/>
          <p:cNvSpPr>
            <a:spLocks noGrp="1"/>
          </p:cNvSpPr>
          <p:nvPr>
            <p:ph idx="1"/>
          </p:nvPr>
        </p:nvSpPr>
        <p:spPr/>
        <p:txBody>
          <a:bodyPr>
            <a:normAutofit/>
          </a:bodyPr>
          <a:lstStyle/>
          <a:p>
            <a:r>
              <a:rPr lang="en-US" dirty="0"/>
              <a:t>Replication archives and Data (Code) Availability policies</a:t>
            </a:r>
          </a:p>
          <a:p>
            <a:r>
              <a:rPr lang="en-US" dirty="0"/>
              <a:t>Shared open source software</a:t>
            </a:r>
          </a:p>
          <a:p>
            <a:r>
              <a:rPr lang="en-US" dirty="0" smtClean="0"/>
              <a:t>Better public-use and shared data</a:t>
            </a:r>
          </a:p>
          <a:p>
            <a:r>
              <a:rPr lang="en-US" dirty="0" smtClean="0"/>
              <a:t>Better ways of accessing preprints/ grey literature</a:t>
            </a:r>
            <a:endParaRPr lang="en-US" dirty="0"/>
          </a:p>
        </p:txBody>
      </p:sp>
      <p:pic>
        <p:nvPicPr>
          <p:cNvPr id="2052" name="Picture 4" descr="RePEc: Research Papers in Economics"/>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447804" y="4794907"/>
            <a:ext cx="2409825" cy="55245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3"/>
          <a:stretch>
            <a:fillRect/>
          </a:stretch>
        </p:blipFill>
        <p:spPr>
          <a:xfrm>
            <a:off x="5086140" y="4413908"/>
            <a:ext cx="2105025" cy="1209675"/>
          </a:xfrm>
          <a:prstGeom prst="rect">
            <a:avLst/>
          </a:prstGeom>
        </p:spPr>
      </p:pic>
    </p:spTree>
    <p:extLst>
      <p:ext uri="{BB962C8B-B14F-4D97-AF65-F5344CB8AC3E}">
        <p14:creationId xmlns:p14="http://schemas.microsoft.com/office/powerpoint/2010/main" val="304735326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Progress</a:t>
            </a:r>
            <a:endParaRPr lang="en-US" dirty="0"/>
          </a:p>
        </p:txBody>
      </p:sp>
      <p:sp>
        <p:nvSpPr>
          <p:cNvPr id="3" name="Content Placeholder 2"/>
          <p:cNvSpPr>
            <a:spLocks noGrp="1"/>
          </p:cNvSpPr>
          <p:nvPr>
            <p:ph idx="1"/>
          </p:nvPr>
        </p:nvSpPr>
        <p:spPr/>
        <p:txBody>
          <a:bodyPr>
            <a:normAutofit/>
          </a:bodyPr>
          <a:lstStyle/>
          <a:p>
            <a:r>
              <a:rPr lang="en-US" dirty="0"/>
              <a:t>Replication archives and Data (Code) Availability policies</a:t>
            </a:r>
          </a:p>
          <a:p>
            <a:r>
              <a:rPr lang="en-US" dirty="0"/>
              <a:t>Shared open source software</a:t>
            </a:r>
          </a:p>
          <a:p>
            <a:r>
              <a:rPr lang="en-US" dirty="0" smtClean="0"/>
              <a:t>Better public-use and shared data</a:t>
            </a:r>
          </a:p>
          <a:p>
            <a:r>
              <a:rPr lang="en-US" dirty="0" smtClean="0"/>
              <a:t>Better ways of accessing preprints/ grey literature</a:t>
            </a:r>
          </a:p>
          <a:p>
            <a:r>
              <a:rPr lang="en-US" dirty="0" smtClean="0"/>
              <a:t>Pre-registration of trials, experiments, and analyses</a:t>
            </a:r>
            <a:endParaRPr lang="en-US" dirty="0"/>
          </a:p>
        </p:txBody>
      </p:sp>
      <p:pic>
        <p:nvPicPr>
          <p:cNvPr id="6" name="Picture 5"/>
          <p:cNvPicPr>
            <a:picLocks noChangeAspect="1"/>
          </p:cNvPicPr>
          <p:nvPr/>
        </p:nvPicPr>
        <p:blipFill>
          <a:blip r:embed="rId2"/>
          <a:stretch>
            <a:fillRect/>
          </a:stretch>
        </p:blipFill>
        <p:spPr>
          <a:xfrm>
            <a:off x="7785100" y="5146675"/>
            <a:ext cx="3390900" cy="847725"/>
          </a:xfrm>
          <a:prstGeom prst="rect">
            <a:avLst/>
          </a:prstGeom>
        </p:spPr>
      </p:pic>
      <p:pic>
        <p:nvPicPr>
          <p:cNvPr id="7" name="Picture 6"/>
          <p:cNvPicPr>
            <a:picLocks noChangeAspect="1"/>
          </p:cNvPicPr>
          <p:nvPr/>
        </p:nvPicPr>
        <p:blipFill>
          <a:blip r:embed="rId3"/>
          <a:stretch>
            <a:fillRect/>
          </a:stretch>
        </p:blipFill>
        <p:spPr>
          <a:xfrm>
            <a:off x="5935662" y="5424487"/>
            <a:ext cx="1743075" cy="428625"/>
          </a:xfrm>
          <a:prstGeom prst="rect">
            <a:avLst/>
          </a:prstGeom>
        </p:spPr>
      </p:pic>
      <p:pic>
        <p:nvPicPr>
          <p:cNvPr id="8" name="Picture 7"/>
          <p:cNvPicPr>
            <a:picLocks noChangeAspect="1"/>
          </p:cNvPicPr>
          <p:nvPr/>
        </p:nvPicPr>
        <p:blipFill>
          <a:blip r:embed="rId4"/>
          <a:stretch>
            <a:fillRect/>
          </a:stretch>
        </p:blipFill>
        <p:spPr>
          <a:xfrm>
            <a:off x="1554480" y="4749397"/>
            <a:ext cx="3533775" cy="838200"/>
          </a:xfrm>
          <a:prstGeom prst="rect">
            <a:avLst/>
          </a:prstGeom>
        </p:spPr>
      </p:pic>
    </p:spTree>
    <p:extLst>
      <p:ext uri="{BB962C8B-B14F-4D97-AF65-F5344CB8AC3E}">
        <p14:creationId xmlns:p14="http://schemas.microsoft.com/office/powerpoint/2010/main" val="57085270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p:cNvSpPr txBox="1"/>
          <p:nvPr/>
        </p:nvSpPr>
        <p:spPr>
          <a:xfrm>
            <a:off x="3033132" y="1449659"/>
            <a:ext cx="5408341" cy="2800767"/>
          </a:xfrm>
          <a:prstGeom prst="rect">
            <a:avLst/>
          </a:prstGeom>
          <a:noFill/>
        </p:spPr>
        <p:txBody>
          <a:bodyPr wrap="square" rtlCol="0">
            <a:spAutoFit/>
          </a:bodyPr>
          <a:lstStyle/>
          <a:p>
            <a:pPr algn="ctr"/>
            <a:r>
              <a:rPr lang="en-US" sz="8800" dirty="0" smtClean="0">
                <a:solidFill>
                  <a:schemeClr val="bg1"/>
                </a:solidFill>
              </a:rPr>
              <a:t>More recently…</a:t>
            </a:r>
            <a:endParaRPr lang="en-US" dirty="0">
              <a:solidFill>
                <a:schemeClr val="bg1"/>
              </a:solidFill>
            </a:endParaRPr>
          </a:p>
        </p:txBody>
      </p:sp>
    </p:spTree>
    <p:extLst>
      <p:ext uri="{BB962C8B-B14F-4D97-AF65-F5344CB8AC3E}">
        <p14:creationId xmlns:p14="http://schemas.microsoft.com/office/powerpoint/2010/main" val="16788909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Second round (2012-)</a:t>
            </a:r>
            <a:endParaRPr lang="en-US" dirty="0"/>
          </a:p>
        </p:txBody>
      </p:sp>
      <p:sp>
        <p:nvSpPr>
          <p:cNvPr id="3" name="Content Placeholder 2"/>
          <p:cNvSpPr>
            <a:spLocks noGrp="1"/>
          </p:cNvSpPr>
          <p:nvPr>
            <p:ph idx="1"/>
          </p:nvPr>
        </p:nvSpPr>
        <p:spPr>
          <a:xfrm>
            <a:off x="2358662" y="1583140"/>
            <a:ext cx="8175716" cy="4728308"/>
          </a:xfrm>
        </p:spPr>
        <p:txBody>
          <a:bodyPr>
            <a:noAutofit/>
          </a:bodyPr>
          <a:lstStyle/>
          <a:p>
            <a:r>
              <a:rPr lang="en-US" sz="4400" b="1" dirty="0" smtClean="0"/>
              <a:t>Greater </a:t>
            </a:r>
            <a:r>
              <a:rPr lang="en-US" sz="4400" b="1" u="sng" dirty="0" smtClean="0">
                <a:solidFill>
                  <a:schemeClr val="accent5">
                    <a:lumMod val="75000"/>
                  </a:schemeClr>
                </a:solidFill>
              </a:rPr>
              <a:t>enforcement</a:t>
            </a:r>
            <a:r>
              <a:rPr lang="en-US" sz="4400" b="1" dirty="0" smtClean="0"/>
              <a:t> of data (and code) availability</a:t>
            </a:r>
          </a:p>
          <a:p>
            <a:pPr lvl="1"/>
            <a:r>
              <a:rPr lang="en-US" sz="3600" dirty="0"/>
              <a:t>2015, AJ Political Science</a:t>
            </a:r>
          </a:p>
          <a:p>
            <a:pPr lvl="1"/>
            <a:r>
              <a:rPr lang="en-US" sz="3600" dirty="0" smtClean="0"/>
              <a:t>2016, Data Editor for ASA Software Section</a:t>
            </a:r>
          </a:p>
          <a:p>
            <a:pPr lvl="1"/>
            <a:r>
              <a:rPr lang="en-US" sz="3600" dirty="0" smtClean="0"/>
              <a:t>2016, Statistical review added Science</a:t>
            </a:r>
          </a:p>
          <a:p>
            <a:pPr lvl="1"/>
            <a:r>
              <a:rPr lang="en-US" sz="3600" dirty="0" smtClean="0"/>
              <a:t>2017: AEA appoints Data Editor, with mandate to do similar activities </a:t>
            </a:r>
            <a:br>
              <a:rPr lang="en-US" sz="3600" dirty="0" smtClean="0"/>
            </a:br>
            <a:r>
              <a:rPr lang="en-US" sz="2800" dirty="0" smtClean="0"/>
              <a:t>(also EJ, </a:t>
            </a:r>
            <a:r>
              <a:rPr lang="en-US" sz="2800" dirty="0" err="1" smtClean="0"/>
              <a:t>Restud</a:t>
            </a:r>
            <a:r>
              <a:rPr lang="en-US" sz="2800" dirty="0" smtClean="0"/>
              <a:t>)</a:t>
            </a:r>
            <a:endParaRPr lang="en-US" sz="3600" dirty="0" smtClean="0"/>
          </a:p>
        </p:txBody>
      </p:sp>
    </p:spTree>
    <p:extLst>
      <p:ext uri="{BB962C8B-B14F-4D97-AF65-F5344CB8AC3E}">
        <p14:creationId xmlns:p14="http://schemas.microsoft.com/office/powerpoint/2010/main" val="342430747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Pre-registration</a:t>
            </a:r>
            <a:endParaRPr lang="en-US" dirty="0"/>
          </a:p>
        </p:txBody>
      </p:sp>
      <p:sp>
        <p:nvSpPr>
          <p:cNvPr id="3" name="Content Placeholder 2"/>
          <p:cNvSpPr>
            <a:spLocks noGrp="1"/>
          </p:cNvSpPr>
          <p:nvPr>
            <p:ph idx="1"/>
          </p:nvPr>
        </p:nvSpPr>
        <p:spPr/>
        <p:txBody>
          <a:bodyPr>
            <a:normAutofit/>
          </a:bodyPr>
          <a:lstStyle/>
          <a:p>
            <a:r>
              <a:rPr lang="en-US" sz="3600" dirty="0" smtClean="0"/>
              <a:t>“That </a:t>
            </a:r>
            <a:r>
              <a:rPr lang="en-US" sz="3600" dirty="0"/>
              <a:t>information is especially helpful in research that emphasizes </a:t>
            </a:r>
            <a:r>
              <a:rPr lang="en-US" sz="4000" b="1" dirty="0">
                <a:solidFill>
                  <a:schemeClr val="accent1">
                    <a:lumMod val="75000"/>
                  </a:schemeClr>
                </a:solidFill>
              </a:rPr>
              <a:t>null hypothesis significance testing</a:t>
            </a:r>
            <a:r>
              <a:rPr lang="en-US" sz="3600" dirty="0"/>
              <a:t>. </a:t>
            </a:r>
            <a:endParaRPr lang="en-US" sz="3600" dirty="0" smtClean="0"/>
          </a:p>
          <a:p>
            <a:r>
              <a:rPr lang="en-US" sz="3600" dirty="0" smtClean="0"/>
              <a:t>A thorough preregistration promotes transparency and openness and </a:t>
            </a:r>
            <a:r>
              <a:rPr lang="en-US" sz="3600" b="1" dirty="0" smtClean="0">
                <a:solidFill>
                  <a:schemeClr val="accent4">
                    <a:lumMod val="75000"/>
                  </a:schemeClr>
                </a:solidFill>
              </a:rPr>
              <a:t>protects researchers from suspicions of p-hacking</a:t>
            </a:r>
            <a:r>
              <a:rPr lang="en-US" sz="3600" dirty="0" smtClean="0"/>
              <a:t>.” </a:t>
            </a:r>
            <a:endParaRPr lang="en-US" sz="3600" dirty="0"/>
          </a:p>
        </p:txBody>
      </p:sp>
      <p:sp>
        <p:nvSpPr>
          <p:cNvPr id="4" name="TextBox 3"/>
          <p:cNvSpPr txBox="1"/>
          <p:nvPr/>
        </p:nvSpPr>
        <p:spPr>
          <a:xfrm>
            <a:off x="6887329" y="6502399"/>
            <a:ext cx="4451231" cy="230832"/>
          </a:xfrm>
          <a:prstGeom prst="rect">
            <a:avLst/>
          </a:prstGeom>
          <a:noFill/>
        </p:spPr>
        <p:txBody>
          <a:bodyPr wrap="square" rtlCol="0">
            <a:spAutoFit/>
          </a:bodyPr>
          <a:lstStyle/>
          <a:p>
            <a:r>
              <a:rPr lang="en-US" sz="900" smtClean="0"/>
              <a:t>https://www.psychologicalscience.org/publications/psychological_science/preregistration</a:t>
            </a:r>
            <a:endParaRPr lang="en-US" sz="900" dirty="0"/>
          </a:p>
        </p:txBody>
      </p:sp>
      <p:pic>
        <p:nvPicPr>
          <p:cNvPr id="5" name="Content Placeholder 3"/>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227509" y="4002357"/>
            <a:ext cx="3770869" cy="2500042"/>
          </a:xfrm>
          <a:prstGeom prst="rect">
            <a:avLst/>
          </a:prstGeom>
        </p:spPr>
      </p:pic>
    </p:spTree>
    <p:extLst>
      <p:ext uri="{BB962C8B-B14F-4D97-AF65-F5344CB8AC3E}">
        <p14:creationId xmlns:p14="http://schemas.microsoft.com/office/powerpoint/2010/main" val="212927596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Registered Reports</a:t>
            </a:r>
            <a:endParaRPr lang="en-US" dirty="0"/>
          </a:p>
        </p:txBody>
      </p:sp>
      <p:sp>
        <p:nvSpPr>
          <p:cNvPr id="3" name="Content Placeholder 2"/>
          <p:cNvSpPr>
            <a:spLocks noGrp="1"/>
          </p:cNvSpPr>
          <p:nvPr>
            <p:ph idx="1"/>
          </p:nvPr>
        </p:nvSpPr>
        <p:spPr>
          <a:xfrm>
            <a:off x="2358662" y="1960110"/>
            <a:ext cx="8175716" cy="4351338"/>
          </a:xfrm>
        </p:spPr>
        <p:txBody>
          <a:bodyPr>
            <a:normAutofit/>
          </a:bodyPr>
          <a:lstStyle/>
          <a:p>
            <a:pPr lvl="1"/>
            <a:r>
              <a:rPr lang="en-US" sz="3200" dirty="0" smtClean="0">
                <a:hlinkClick r:id="rId2"/>
              </a:rPr>
              <a:t>https://cos.io/rr</a:t>
            </a:r>
            <a:r>
              <a:rPr lang="en-US" sz="3200" dirty="0" smtClean="0"/>
              <a:t> </a:t>
            </a:r>
          </a:p>
          <a:p>
            <a:pPr lvl="1"/>
            <a:r>
              <a:rPr lang="en-US" sz="3600" dirty="0" smtClean="0"/>
              <a:t>Chambers (2014)</a:t>
            </a:r>
          </a:p>
          <a:p>
            <a:pPr lvl="1"/>
            <a:r>
              <a:rPr lang="en-US" sz="3600" dirty="0" err="1" smtClean="0"/>
              <a:t>Nosek</a:t>
            </a:r>
            <a:r>
              <a:rPr lang="en-US" sz="3600" dirty="0" smtClean="0"/>
              <a:t> &amp; </a:t>
            </a:r>
            <a:r>
              <a:rPr lang="en-US" sz="3600" dirty="0" err="1" smtClean="0"/>
              <a:t>Lakens</a:t>
            </a:r>
            <a:r>
              <a:rPr lang="en-US" sz="3600" dirty="0" smtClean="0"/>
              <a:t> (2014)</a:t>
            </a:r>
          </a:p>
          <a:p>
            <a:pPr lvl="1"/>
            <a:endParaRPr lang="en-US" sz="3600" dirty="0" smtClean="0"/>
          </a:p>
          <a:p>
            <a:endParaRPr lang="en-US" sz="3600" dirty="0" smtClean="0"/>
          </a:p>
          <a:p>
            <a:endParaRPr lang="en-US" sz="3600" dirty="0"/>
          </a:p>
          <a:p>
            <a:r>
              <a:rPr lang="en-US" sz="3600" dirty="0" smtClean="0"/>
              <a:t>Close cousin: Results-blind review</a:t>
            </a:r>
          </a:p>
        </p:txBody>
      </p:sp>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358662" y="3665310"/>
            <a:ext cx="7620000" cy="1771650"/>
          </a:xfrm>
          <a:prstGeom prst="rect">
            <a:avLst/>
          </a:prstGeom>
        </p:spPr>
      </p:pic>
    </p:spTree>
    <p:extLst>
      <p:ext uri="{BB962C8B-B14F-4D97-AF65-F5344CB8AC3E}">
        <p14:creationId xmlns:p14="http://schemas.microsoft.com/office/powerpoint/2010/main" val="383823919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b="1" dirty="0"/>
              <a:t>Preprints</a:t>
            </a:r>
            <a:r>
              <a:rPr lang="en-US" dirty="0"/>
              <a:t> in other sciences </a:t>
            </a:r>
          </a:p>
        </p:txBody>
      </p:sp>
      <p:sp>
        <p:nvSpPr>
          <p:cNvPr id="3" name="Content Placeholder 2"/>
          <p:cNvSpPr>
            <a:spLocks noGrp="1"/>
          </p:cNvSpPr>
          <p:nvPr>
            <p:ph idx="1"/>
          </p:nvPr>
        </p:nvSpPr>
        <p:spPr>
          <a:xfrm>
            <a:off x="3147740" y="2229531"/>
            <a:ext cx="6597559" cy="4351338"/>
          </a:xfrm>
        </p:spPr>
        <p:txBody>
          <a:bodyPr>
            <a:normAutofit/>
          </a:bodyPr>
          <a:lstStyle/>
          <a:p>
            <a:pPr lvl="1"/>
            <a:r>
              <a:rPr lang="en-US" sz="3600" dirty="0" err="1" smtClean="0"/>
              <a:t>bioRxiv</a:t>
            </a:r>
            <a:r>
              <a:rPr lang="en-US" sz="3600" dirty="0" smtClean="0"/>
              <a:t> (2013)</a:t>
            </a:r>
          </a:p>
          <a:p>
            <a:pPr lvl="1"/>
            <a:r>
              <a:rPr lang="en-US" sz="3600" dirty="0" err="1" smtClean="0"/>
              <a:t>PsyArXiv</a:t>
            </a:r>
            <a:r>
              <a:rPr lang="en-US" sz="3600" dirty="0" smtClean="0"/>
              <a:t> (2016)</a:t>
            </a:r>
          </a:p>
        </p:txBody>
      </p:sp>
      <p:pic>
        <p:nvPicPr>
          <p:cNvPr id="4" name="Picture 3"/>
          <p:cNvPicPr>
            <a:picLocks noChangeAspect="1"/>
          </p:cNvPicPr>
          <p:nvPr/>
        </p:nvPicPr>
        <p:blipFill>
          <a:blip r:embed="rId2"/>
          <a:stretch>
            <a:fillRect/>
          </a:stretch>
        </p:blipFill>
        <p:spPr>
          <a:xfrm>
            <a:off x="1064940" y="3965129"/>
            <a:ext cx="3069030" cy="1612440"/>
          </a:xfrm>
          <a:prstGeom prst="rect">
            <a:avLst/>
          </a:prstGeom>
        </p:spPr>
      </p:pic>
      <p:pic>
        <p:nvPicPr>
          <p:cNvPr id="5" name="Picture 4"/>
          <p:cNvPicPr>
            <a:picLocks noChangeAspect="1"/>
          </p:cNvPicPr>
          <p:nvPr/>
        </p:nvPicPr>
        <p:blipFill>
          <a:blip r:embed="rId3"/>
          <a:stretch>
            <a:fillRect/>
          </a:stretch>
        </p:blipFill>
        <p:spPr>
          <a:xfrm>
            <a:off x="7664090" y="4195086"/>
            <a:ext cx="3200400" cy="1152525"/>
          </a:xfrm>
          <a:prstGeom prst="rect">
            <a:avLst/>
          </a:prstGeom>
        </p:spPr>
      </p:pic>
    </p:spTree>
    <p:extLst>
      <p:ext uri="{BB962C8B-B14F-4D97-AF65-F5344CB8AC3E}">
        <p14:creationId xmlns:p14="http://schemas.microsoft.com/office/powerpoint/2010/main" val="353040631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1730766" y="365125"/>
            <a:ext cx="8689944" cy="6208058"/>
          </a:xfrm>
          <a:prstGeom prst="rect">
            <a:avLst/>
          </a:prstGeom>
        </p:spPr>
      </p:pic>
      <p:sp>
        <p:nvSpPr>
          <p:cNvPr id="5" name="TextBox 4"/>
          <p:cNvSpPr txBox="1"/>
          <p:nvPr/>
        </p:nvSpPr>
        <p:spPr>
          <a:xfrm>
            <a:off x="8212347" y="6388517"/>
            <a:ext cx="3692106" cy="369332"/>
          </a:xfrm>
          <a:prstGeom prst="rect">
            <a:avLst/>
          </a:prstGeom>
          <a:noFill/>
        </p:spPr>
        <p:txBody>
          <a:bodyPr wrap="square" rtlCol="0">
            <a:spAutoFit/>
          </a:bodyPr>
          <a:lstStyle/>
          <a:p>
            <a:r>
              <a:rPr lang="en-US" dirty="0" err="1" smtClean="0"/>
              <a:t>Paluck</a:t>
            </a:r>
            <a:r>
              <a:rPr lang="en-US" dirty="0"/>
              <a:t> (2018) https://osf.io/kvbnh/</a:t>
            </a:r>
          </a:p>
        </p:txBody>
      </p:sp>
    </p:spTree>
    <p:extLst>
      <p:ext uri="{BB962C8B-B14F-4D97-AF65-F5344CB8AC3E}">
        <p14:creationId xmlns:p14="http://schemas.microsoft.com/office/powerpoint/2010/main" val="357222524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p:cNvSpPr txBox="1"/>
          <p:nvPr/>
        </p:nvSpPr>
        <p:spPr>
          <a:xfrm>
            <a:off x="2396837" y="1380386"/>
            <a:ext cx="7190508" cy="4154984"/>
          </a:xfrm>
          <a:prstGeom prst="rect">
            <a:avLst/>
          </a:prstGeom>
          <a:noFill/>
        </p:spPr>
        <p:txBody>
          <a:bodyPr wrap="square" rtlCol="0">
            <a:spAutoFit/>
          </a:bodyPr>
          <a:lstStyle/>
          <a:p>
            <a:pPr algn="ctr"/>
            <a:r>
              <a:rPr lang="en-US" sz="8800" dirty="0" smtClean="0">
                <a:solidFill>
                  <a:schemeClr val="bg1"/>
                </a:solidFill>
              </a:rPr>
              <a:t>Restricted-Access Data</a:t>
            </a:r>
            <a:br>
              <a:rPr lang="en-US" sz="8800" dirty="0" smtClean="0">
                <a:solidFill>
                  <a:schemeClr val="bg1"/>
                </a:solidFill>
              </a:rPr>
            </a:br>
            <a:r>
              <a:rPr lang="en-US" sz="8800" dirty="0" smtClean="0">
                <a:solidFill>
                  <a:schemeClr val="bg1"/>
                </a:solidFill>
              </a:rPr>
              <a:t>Pose Problems</a:t>
            </a:r>
            <a:endParaRPr lang="en-US" dirty="0">
              <a:solidFill>
                <a:schemeClr val="bg1"/>
              </a:solidFill>
            </a:endParaRPr>
          </a:p>
        </p:txBody>
      </p:sp>
    </p:spTree>
    <p:extLst>
      <p:ext uri="{BB962C8B-B14F-4D97-AF65-F5344CB8AC3E}">
        <p14:creationId xmlns:p14="http://schemas.microsoft.com/office/powerpoint/2010/main" val="9661659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Challenges</a:t>
            </a:r>
            <a:endParaRPr lang="en-US" dirty="0"/>
          </a:p>
        </p:txBody>
      </p:sp>
      <p:sp>
        <p:nvSpPr>
          <p:cNvPr id="6" name="Content Placeholder 5"/>
          <p:cNvSpPr>
            <a:spLocks noGrp="1"/>
          </p:cNvSpPr>
          <p:nvPr>
            <p:ph idx="1"/>
          </p:nvPr>
        </p:nvSpPr>
        <p:spPr/>
        <p:txBody>
          <a:bodyPr>
            <a:normAutofit/>
          </a:bodyPr>
          <a:lstStyle/>
          <a:p>
            <a:r>
              <a:rPr lang="en-US" sz="4000" b="1" dirty="0">
                <a:solidFill>
                  <a:schemeClr val="accent6">
                    <a:lumMod val="75000"/>
                  </a:schemeClr>
                </a:solidFill>
              </a:rPr>
              <a:t>Documentation</a:t>
            </a:r>
          </a:p>
          <a:p>
            <a:pPr lvl="1"/>
            <a:r>
              <a:rPr lang="en-US" sz="3600" dirty="0"/>
              <a:t>How can others learn about the data?</a:t>
            </a:r>
          </a:p>
          <a:p>
            <a:r>
              <a:rPr lang="en-US" sz="4000" b="1" dirty="0" smtClean="0">
                <a:solidFill>
                  <a:schemeClr val="accent1">
                    <a:lumMod val="50000"/>
                  </a:schemeClr>
                </a:solidFill>
              </a:rPr>
              <a:t>Verifiability</a:t>
            </a:r>
            <a:endParaRPr lang="en-US" sz="4000" b="1" dirty="0" smtClean="0">
              <a:solidFill>
                <a:schemeClr val="accent1">
                  <a:lumMod val="50000"/>
                </a:schemeClr>
              </a:solidFill>
            </a:endParaRPr>
          </a:p>
          <a:p>
            <a:pPr lvl="1"/>
            <a:r>
              <a:rPr lang="en-US" sz="3600" dirty="0" smtClean="0"/>
              <a:t>How can others obtain access?</a:t>
            </a:r>
          </a:p>
          <a:p>
            <a:r>
              <a:rPr lang="en-US" sz="4000" b="1" dirty="0" smtClean="0">
                <a:solidFill>
                  <a:schemeClr val="accent4">
                    <a:lumMod val="75000"/>
                  </a:schemeClr>
                </a:solidFill>
              </a:rPr>
              <a:t>Persistence</a:t>
            </a:r>
            <a:endParaRPr lang="en-US" sz="4000" b="1" dirty="0" smtClean="0">
              <a:solidFill>
                <a:schemeClr val="accent4">
                  <a:lumMod val="75000"/>
                </a:schemeClr>
              </a:solidFill>
            </a:endParaRPr>
          </a:p>
          <a:p>
            <a:pPr lvl="1"/>
            <a:r>
              <a:rPr lang="en-US" sz="3600" dirty="0" smtClean="0"/>
              <a:t>How are data and programs preserved?</a:t>
            </a:r>
          </a:p>
        </p:txBody>
      </p:sp>
    </p:spTree>
    <p:extLst>
      <p:ext uri="{BB962C8B-B14F-4D97-AF65-F5344CB8AC3E}">
        <p14:creationId xmlns:p14="http://schemas.microsoft.com/office/powerpoint/2010/main" val="325706937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This reproducibility crisis thing….</a:t>
            </a:r>
            <a:endParaRPr lang="en-US" dirty="0"/>
          </a:p>
        </p:txBody>
      </p:sp>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a:ext>
            </a:extLst>
          </a:blip>
          <a:stretch>
            <a:fillRect/>
          </a:stretch>
        </p:blipFill>
        <p:spPr>
          <a:xfrm>
            <a:off x="1825827" y="1901668"/>
            <a:ext cx="8958878" cy="4521434"/>
          </a:xfrm>
        </p:spPr>
      </p:pic>
      <p:sp>
        <p:nvSpPr>
          <p:cNvPr id="5" name="TextBox 4"/>
          <p:cNvSpPr txBox="1"/>
          <p:nvPr/>
        </p:nvSpPr>
        <p:spPr>
          <a:xfrm>
            <a:off x="4972209" y="6372472"/>
            <a:ext cx="2666114" cy="261610"/>
          </a:xfrm>
          <a:prstGeom prst="rect">
            <a:avLst/>
          </a:prstGeom>
          <a:noFill/>
        </p:spPr>
        <p:txBody>
          <a:bodyPr wrap="none" rtlCol="0">
            <a:spAutoFit/>
          </a:bodyPr>
          <a:lstStyle/>
          <a:p>
            <a:r>
              <a:rPr lang="en-US" sz="1100" dirty="0">
                <a:hlinkClick r:id="rId4"/>
              </a:rPr>
              <a:t>https://</a:t>
            </a:r>
            <a:r>
              <a:rPr lang="en-US" sz="1100" dirty="0" smtClean="0">
                <a:hlinkClick r:id="rId4"/>
              </a:rPr>
              <a:t>doi.org/10.1073/pnas.1708272114</a:t>
            </a:r>
            <a:r>
              <a:rPr lang="en-US" sz="1100" dirty="0" smtClean="0"/>
              <a:t> </a:t>
            </a:r>
            <a:endParaRPr lang="en-US" sz="1100" dirty="0"/>
          </a:p>
        </p:txBody>
      </p:sp>
    </p:spTree>
    <p:extLst>
      <p:ext uri="{BB962C8B-B14F-4D97-AF65-F5344CB8AC3E}">
        <p14:creationId xmlns:p14="http://schemas.microsoft.com/office/powerpoint/2010/main" val="306604104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Challenges</a:t>
            </a:r>
            <a:endParaRPr lang="en-US" dirty="0"/>
          </a:p>
        </p:txBody>
      </p:sp>
      <p:sp>
        <p:nvSpPr>
          <p:cNvPr id="6" name="Content Placeholder 5"/>
          <p:cNvSpPr>
            <a:spLocks noGrp="1"/>
          </p:cNvSpPr>
          <p:nvPr>
            <p:ph idx="1"/>
          </p:nvPr>
        </p:nvSpPr>
        <p:spPr/>
        <p:txBody>
          <a:bodyPr>
            <a:normAutofit/>
          </a:bodyPr>
          <a:lstStyle/>
          <a:p>
            <a:r>
              <a:rPr lang="en-US" sz="4000" b="1" dirty="0">
                <a:solidFill>
                  <a:schemeClr val="accent6">
                    <a:lumMod val="75000"/>
                  </a:schemeClr>
                </a:solidFill>
              </a:rPr>
              <a:t>Documentation</a:t>
            </a:r>
          </a:p>
          <a:p>
            <a:pPr lvl="1"/>
            <a:r>
              <a:rPr lang="en-US" sz="3600" dirty="0"/>
              <a:t>How can others learn about the data?</a:t>
            </a:r>
          </a:p>
          <a:p>
            <a:r>
              <a:rPr lang="en-US" sz="4000" b="1" dirty="0" smtClean="0">
                <a:solidFill>
                  <a:schemeClr val="accent1">
                    <a:lumMod val="50000"/>
                  </a:schemeClr>
                </a:solidFill>
              </a:rPr>
              <a:t>Verifiability</a:t>
            </a:r>
            <a:endParaRPr lang="en-US" sz="4000" b="1" dirty="0" smtClean="0">
              <a:solidFill>
                <a:schemeClr val="accent1">
                  <a:lumMod val="50000"/>
                </a:schemeClr>
              </a:solidFill>
            </a:endParaRPr>
          </a:p>
          <a:p>
            <a:pPr lvl="1"/>
            <a:r>
              <a:rPr lang="en-US" sz="3600" dirty="0" smtClean="0"/>
              <a:t>How can others obtain access?</a:t>
            </a:r>
          </a:p>
          <a:p>
            <a:r>
              <a:rPr lang="en-US" sz="4000" b="1" dirty="0" smtClean="0">
                <a:solidFill>
                  <a:schemeClr val="accent4">
                    <a:lumMod val="75000"/>
                  </a:schemeClr>
                </a:solidFill>
              </a:rPr>
              <a:t>Persistence</a:t>
            </a:r>
            <a:endParaRPr lang="en-US" sz="4000" b="1" dirty="0" smtClean="0">
              <a:solidFill>
                <a:schemeClr val="accent4">
                  <a:lumMod val="75000"/>
                </a:schemeClr>
              </a:solidFill>
            </a:endParaRPr>
          </a:p>
          <a:p>
            <a:pPr lvl="1"/>
            <a:r>
              <a:rPr lang="en-US" sz="3600" dirty="0" smtClean="0"/>
              <a:t>How are data and programs preserved?</a:t>
            </a:r>
          </a:p>
        </p:txBody>
      </p:sp>
      <p:sp>
        <p:nvSpPr>
          <p:cNvPr id="3" name="Rectangle 2"/>
          <p:cNvSpPr/>
          <p:nvPr/>
        </p:nvSpPr>
        <p:spPr>
          <a:xfrm>
            <a:off x="678873" y="1825625"/>
            <a:ext cx="11222182" cy="4201102"/>
          </a:xfrm>
          <a:prstGeom prst="rect">
            <a:avLst/>
          </a:prstGeom>
          <a:solidFill>
            <a:schemeClr val="bg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p:cNvSpPr txBox="1"/>
          <p:nvPr/>
        </p:nvSpPr>
        <p:spPr>
          <a:xfrm>
            <a:off x="907473" y="1825625"/>
            <a:ext cx="10764981" cy="1661993"/>
          </a:xfrm>
          <a:prstGeom prst="rect">
            <a:avLst/>
          </a:prstGeom>
          <a:solidFill>
            <a:schemeClr val="bg1"/>
          </a:solidFill>
          <a:effectLst>
            <a:outerShdw blurRad="127000" dist="38100" dir="2700000" algn="tl" rotWithShape="0">
              <a:prstClr val="black">
                <a:alpha val="40000"/>
              </a:prstClr>
            </a:outerShdw>
          </a:effectLst>
        </p:spPr>
        <p:txBody>
          <a:bodyPr wrap="square" rtlCol="0">
            <a:spAutoFit/>
          </a:bodyPr>
          <a:lstStyle/>
          <a:p>
            <a:r>
              <a:rPr lang="en-US" sz="5400" b="1" dirty="0">
                <a:solidFill>
                  <a:schemeClr val="accent6">
                    <a:lumMod val="75000"/>
                  </a:schemeClr>
                </a:solidFill>
              </a:rPr>
              <a:t>Documentation</a:t>
            </a:r>
          </a:p>
          <a:p>
            <a:pPr lvl="1"/>
            <a:r>
              <a:rPr lang="en-US" sz="4800" dirty="0"/>
              <a:t>How can others learn about the data</a:t>
            </a:r>
            <a:r>
              <a:rPr lang="en-US" sz="4800" dirty="0" smtClean="0"/>
              <a:t>?</a:t>
            </a:r>
            <a:endParaRPr lang="en-US" sz="4800" dirty="0"/>
          </a:p>
        </p:txBody>
      </p:sp>
    </p:spTree>
    <p:extLst>
      <p:ext uri="{BB962C8B-B14F-4D97-AF65-F5344CB8AC3E}">
        <p14:creationId xmlns:p14="http://schemas.microsoft.com/office/powerpoint/2010/main" val="866792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5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51163" y="2714240"/>
            <a:ext cx="10917382" cy="1325563"/>
          </a:xfrm>
        </p:spPr>
        <p:txBody>
          <a:bodyPr/>
          <a:lstStyle/>
          <a:p>
            <a:pPr algn="ctr"/>
            <a:r>
              <a:rPr lang="en-US" dirty="0"/>
              <a:t>Lack of proper dataset citation </a:t>
            </a:r>
            <a:r>
              <a:rPr lang="en-US" dirty="0" smtClean="0"/>
              <a:t>or identification</a:t>
            </a:r>
            <a:endParaRPr lang="en-US" dirty="0"/>
          </a:p>
        </p:txBody>
      </p:sp>
    </p:spTree>
    <p:extLst>
      <p:ext uri="{BB962C8B-B14F-4D97-AF65-F5344CB8AC3E}">
        <p14:creationId xmlns:p14="http://schemas.microsoft.com/office/powerpoint/2010/main" val="111789722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Economics makes wide use of public-use data</a:t>
            </a:r>
          </a:p>
        </p:txBody>
      </p:sp>
      <p:sp>
        <p:nvSpPr>
          <p:cNvPr id="3" name="Content Placeholder 2"/>
          <p:cNvSpPr>
            <a:spLocks noGrp="1"/>
          </p:cNvSpPr>
          <p:nvPr>
            <p:ph idx="1"/>
          </p:nvPr>
        </p:nvSpPr>
        <p:spPr/>
        <p:txBody>
          <a:bodyPr/>
          <a:lstStyle/>
          <a:p>
            <a:r>
              <a:rPr lang="en-US" sz="3200" b="1" dirty="0" err="1" smtClean="0"/>
              <a:t>Macrodata</a:t>
            </a:r>
            <a:r>
              <a:rPr lang="en-US" sz="3200" b="1" dirty="0" smtClean="0"/>
              <a:t>:</a:t>
            </a:r>
          </a:p>
          <a:p>
            <a:pPr marL="0" indent="0" algn="ctr">
              <a:buNone/>
            </a:pPr>
            <a:r>
              <a:rPr lang="en-US" dirty="0" smtClean="0">
                <a:latin typeface="Century" panose="02040604050505020304" pitchFamily="18" charset="0"/>
              </a:rPr>
              <a:t>“We use </a:t>
            </a:r>
            <a:r>
              <a:rPr lang="en-US" dirty="0">
                <a:latin typeface="Century" panose="02040604050505020304" pitchFamily="18" charset="0"/>
              </a:rPr>
              <a:t>data </a:t>
            </a:r>
            <a:r>
              <a:rPr lang="en-US" dirty="0" smtClean="0">
                <a:latin typeface="Century" panose="02040604050505020304" pitchFamily="18" charset="0"/>
              </a:rPr>
              <a:t>downloaded from </a:t>
            </a:r>
            <a:r>
              <a:rPr lang="en-US" dirty="0">
                <a:latin typeface="Century" panose="02040604050505020304" pitchFamily="18" charset="0"/>
              </a:rPr>
              <a:t/>
            </a:r>
            <a:br>
              <a:rPr lang="en-US" dirty="0">
                <a:latin typeface="Century" panose="02040604050505020304" pitchFamily="18" charset="0"/>
              </a:rPr>
            </a:br>
            <a:r>
              <a:rPr lang="en-US" dirty="0">
                <a:latin typeface="Century" panose="02040604050505020304" pitchFamily="18" charset="0"/>
              </a:rPr>
              <a:t>the </a:t>
            </a:r>
            <a:r>
              <a:rPr lang="en-US" dirty="0" smtClean="0">
                <a:latin typeface="Century" panose="02040604050505020304" pitchFamily="18" charset="0"/>
              </a:rPr>
              <a:t>Bureau of Economic Analysis…”</a:t>
            </a:r>
            <a:endParaRPr lang="en-US" dirty="0" smtClean="0"/>
          </a:p>
          <a:p>
            <a:r>
              <a:rPr lang="en-US" sz="3200" b="1" dirty="0" smtClean="0"/>
              <a:t>Microdata</a:t>
            </a:r>
            <a:r>
              <a:rPr lang="en-US" dirty="0" smtClean="0"/>
              <a:t>:</a:t>
            </a:r>
          </a:p>
          <a:p>
            <a:endParaRPr lang="en-US" dirty="0"/>
          </a:p>
          <a:p>
            <a:pPr marL="0" indent="0" algn="ctr">
              <a:buNone/>
            </a:pPr>
            <a:r>
              <a:rPr lang="en-US" dirty="0" smtClean="0">
                <a:latin typeface="Century" panose="02040604050505020304" pitchFamily="18" charset="0"/>
              </a:rPr>
              <a:t>“… this paper uses data from </a:t>
            </a:r>
            <a:br>
              <a:rPr lang="en-US" dirty="0" smtClean="0">
                <a:latin typeface="Century" panose="02040604050505020304" pitchFamily="18" charset="0"/>
              </a:rPr>
            </a:br>
            <a:r>
              <a:rPr lang="en-US" dirty="0" smtClean="0">
                <a:latin typeface="Century" panose="02040604050505020304" pitchFamily="18" charset="0"/>
              </a:rPr>
              <a:t>the Current Population Survey…”</a:t>
            </a:r>
          </a:p>
        </p:txBody>
      </p:sp>
    </p:spTree>
    <p:extLst>
      <p:ext uri="{BB962C8B-B14F-4D97-AF65-F5344CB8AC3E}">
        <p14:creationId xmlns:p14="http://schemas.microsoft.com/office/powerpoint/2010/main" val="260037803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Relevant example</a:t>
            </a:r>
            <a:endParaRPr lang="en-US" dirty="0"/>
          </a:p>
        </p:txBody>
      </p:sp>
      <p:pic>
        <p:nvPicPr>
          <p:cNvPr id="4" name="Content Placeholder 3"/>
          <p:cNvPicPr>
            <a:picLocks noGrp="1" noChangeAspect="1"/>
          </p:cNvPicPr>
          <p:nvPr>
            <p:ph idx="1"/>
          </p:nvPr>
        </p:nvPicPr>
        <p:blipFill>
          <a:blip r:embed="rId2"/>
          <a:stretch>
            <a:fillRect/>
          </a:stretch>
        </p:blipFill>
        <p:spPr>
          <a:xfrm>
            <a:off x="1444625" y="1861344"/>
            <a:ext cx="9353550" cy="723900"/>
          </a:xfrm>
          <a:prstGeom prst="rect">
            <a:avLst/>
          </a:prstGeom>
        </p:spPr>
      </p:pic>
      <p:sp>
        <p:nvSpPr>
          <p:cNvPr id="5" name="TextBox 4"/>
          <p:cNvSpPr txBox="1"/>
          <p:nvPr/>
        </p:nvSpPr>
        <p:spPr>
          <a:xfrm>
            <a:off x="7124700" y="5626100"/>
            <a:ext cx="4368800" cy="646331"/>
          </a:xfrm>
          <a:prstGeom prst="rect">
            <a:avLst/>
          </a:prstGeom>
          <a:noFill/>
        </p:spPr>
        <p:txBody>
          <a:bodyPr wrap="square" rtlCol="0">
            <a:spAutoFit/>
          </a:bodyPr>
          <a:lstStyle/>
          <a:p>
            <a:r>
              <a:rPr lang="en-US" dirty="0" err="1" smtClean="0"/>
              <a:t>Sedláček</a:t>
            </a:r>
            <a:r>
              <a:rPr lang="en-US" dirty="0" smtClean="0"/>
              <a:t> &amp; </a:t>
            </a:r>
            <a:r>
              <a:rPr lang="en-US" dirty="0" err="1" smtClean="0"/>
              <a:t>Sterk</a:t>
            </a:r>
            <a:r>
              <a:rPr lang="en-US" dirty="0" smtClean="0"/>
              <a:t> (2017) 10.1257/aer.20141280</a:t>
            </a:r>
            <a:endParaRPr lang="en-US" dirty="0"/>
          </a:p>
        </p:txBody>
      </p:sp>
      <p:pic>
        <p:nvPicPr>
          <p:cNvPr id="6" name="Picture 5"/>
          <p:cNvPicPr>
            <a:picLocks noChangeAspect="1"/>
          </p:cNvPicPr>
          <p:nvPr/>
        </p:nvPicPr>
        <p:blipFill>
          <a:blip r:embed="rId3"/>
          <a:stretch>
            <a:fillRect/>
          </a:stretch>
        </p:blipFill>
        <p:spPr>
          <a:xfrm>
            <a:off x="1444625" y="3401219"/>
            <a:ext cx="9536113" cy="625582"/>
          </a:xfrm>
          <a:prstGeom prst="rect">
            <a:avLst/>
          </a:prstGeom>
        </p:spPr>
      </p:pic>
      <p:sp>
        <p:nvSpPr>
          <p:cNvPr id="7" name="TextBox 6"/>
          <p:cNvSpPr txBox="1"/>
          <p:nvPr/>
        </p:nvSpPr>
        <p:spPr>
          <a:xfrm>
            <a:off x="2425700" y="2755900"/>
            <a:ext cx="5486400" cy="369332"/>
          </a:xfrm>
          <a:prstGeom prst="rect">
            <a:avLst/>
          </a:prstGeom>
          <a:noFill/>
        </p:spPr>
        <p:txBody>
          <a:bodyPr wrap="square" rtlCol="0">
            <a:spAutoFit/>
          </a:bodyPr>
          <a:lstStyle/>
          <a:p>
            <a:r>
              <a:rPr lang="en-US" dirty="0" smtClean="0"/>
              <a:t>Page 5 of Online Appendix:</a:t>
            </a:r>
            <a:endParaRPr lang="en-US" dirty="0"/>
          </a:p>
        </p:txBody>
      </p:sp>
      <p:sp>
        <p:nvSpPr>
          <p:cNvPr id="8" name="TextBox 7"/>
          <p:cNvSpPr txBox="1"/>
          <p:nvPr/>
        </p:nvSpPr>
        <p:spPr>
          <a:xfrm>
            <a:off x="2374900" y="3810218"/>
            <a:ext cx="7493000" cy="1815882"/>
          </a:xfrm>
          <a:prstGeom prst="rect">
            <a:avLst/>
          </a:prstGeom>
          <a:solidFill>
            <a:schemeClr val="bg1">
              <a:alpha val="58000"/>
            </a:schemeClr>
          </a:solidFill>
          <a:ln w="76200">
            <a:solidFill>
              <a:srgbClr val="B31B1B"/>
            </a:solidFill>
          </a:ln>
        </p:spPr>
        <p:txBody>
          <a:bodyPr wrap="square" rtlCol="0">
            <a:spAutoFit/>
          </a:bodyPr>
          <a:lstStyle/>
          <a:p>
            <a:r>
              <a:rPr lang="en-US" sz="2800" b="1" dirty="0" smtClean="0"/>
              <a:t>The manuscript, the online appendix, and the README contain no reference to the data location or the fact that the U.S. Census Bureau publishes the Business Dynamics Statistics.</a:t>
            </a:r>
            <a:endParaRPr lang="en-US" sz="2800" b="1" dirty="0"/>
          </a:p>
        </p:txBody>
      </p:sp>
    </p:spTree>
    <p:extLst>
      <p:ext uri="{BB962C8B-B14F-4D97-AF65-F5344CB8AC3E}">
        <p14:creationId xmlns:p14="http://schemas.microsoft.com/office/powerpoint/2010/main" val="1506573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nodeType="afterEffect">
                                  <p:stCondLst>
                                    <p:cond delay="500"/>
                                  </p:stCondLst>
                                  <p:childTnLst>
                                    <p:set>
                                      <p:cBhvr>
                                        <p:cTn id="13" dur="1" fill="hold">
                                          <p:stCondLst>
                                            <p:cond delay="0"/>
                                          </p:stCondLst>
                                        </p:cTn>
                                        <p:tgtEl>
                                          <p:spTgt spid="6"/>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algn="ctr"/>
            <a:r>
              <a:rPr lang="en-US" dirty="0" smtClean="0"/>
              <a:t>This should be easy!</a:t>
            </a:r>
            <a:endParaRPr lang="en-US" dirty="0"/>
          </a:p>
        </p:txBody>
      </p:sp>
    </p:spTree>
    <p:extLst>
      <p:ext uri="{BB962C8B-B14F-4D97-AF65-F5344CB8AC3E}">
        <p14:creationId xmlns:p14="http://schemas.microsoft.com/office/powerpoint/2010/main" val="235805707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Problems Making RELIABLE archives</a:t>
            </a:r>
            <a:endParaRPr lang="en-US" dirty="0"/>
          </a:p>
        </p:txBody>
      </p:sp>
      <p:sp>
        <p:nvSpPr>
          <p:cNvPr id="3" name="Content Placeholder 2"/>
          <p:cNvSpPr>
            <a:spLocks noGrp="1"/>
          </p:cNvSpPr>
          <p:nvPr>
            <p:ph idx="1"/>
          </p:nvPr>
        </p:nvSpPr>
        <p:spPr/>
        <p:txBody>
          <a:bodyPr/>
          <a:lstStyle/>
          <a:p>
            <a:pPr marL="0" indent="0">
              <a:buNone/>
            </a:pPr>
            <a:r>
              <a:rPr lang="en-US" sz="3600" dirty="0" smtClean="0"/>
              <a:t>Many datasets </a:t>
            </a:r>
          </a:p>
          <a:p>
            <a:pPr lvl="1"/>
            <a:r>
              <a:rPr lang="en-US" sz="3200" dirty="0" smtClean="0"/>
              <a:t>Are imperfectly described</a:t>
            </a:r>
          </a:p>
          <a:p>
            <a:pPr lvl="2"/>
            <a:r>
              <a:rPr lang="en-US" sz="2800" dirty="0" smtClean="0"/>
              <a:t>Very few data citations</a:t>
            </a:r>
          </a:p>
          <a:p>
            <a:pPr lvl="1"/>
            <a:r>
              <a:rPr lang="en-US" sz="3200" dirty="0" smtClean="0"/>
              <a:t>Are badly documented</a:t>
            </a:r>
          </a:p>
          <a:p>
            <a:pPr lvl="1"/>
            <a:r>
              <a:rPr lang="en-US" sz="3200" dirty="0" smtClean="0"/>
              <a:t>Have no (permanent) location defined </a:t>
            </a:r>
          </a:p>
          <a:p>
            <a:pPr lvl="2"/>
            <a:r>
              <a:rPr lang="en-US" sz="2800" dirty="0" smtClean="0"/>
              <a:t>Even for data from high-profile organizations!</a:t>
            </a:r>
          </a:p>
          <a:p>
            <a:pPr lvl="1"/>
            <a:r>
              <a:rPr lang="en-US" sz="3200" dirty="0" smtClean="0"/>
              <a:t>All of the above</a:t>
            </a:r>
          </a:p>
          <a:p>
            <a:pPr lvl="1"/>
            <a:endParaRPr lang="en-US" dirty="0"/>
          </a:p>
        </p:txBody>
      </p:sp>
    </p:spTree>
    <p:extLst>
      <p:ext uri="{BB962C8B-B14F-4D97-AF65-F5344CB8AC3E}">
        <p14:creationId xmlns:p14="http://schemas.microsoft.com/office/powerpoint/2010/main" val="4789089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BDS</a:t>
            </a:r>
            <a:endParaRPr lang="en-US" dirty="0"/>
          </a:p>
        </p:txBody>
      </p:sp>
      <p:pic>
        <p:nvPicPr>
          <p:cNvPr id="4" name="Content Placeholder 3"/>
          <p:cNvPicPr>
            <a:picLocks noGrp="1" noChangeAspect="1"/>
          </p:cNvPicPr>
          <p:nvPr>
            <p:ph sz="half" idx="1"/>
          </p:nvPr>
        </p:nvPicPr>
        <p:blipFill>
          <a:blip r:embed="rId2"/>
          <a:stretch>
            <a:fillRect/>
          </a:stretch>
        </p:blipFill>
        <p:spPr>
          <a:xfrm>
            <a:off x="838200" y="2569039"/>
            <a:ext cx="5181600" cy="2864509"/>
          </a:xfrm>
          <a:prstGeom prst="rect">
            <a:avLst/>
          </a:prstGeom>
        </p:spPr>
      </p:pic>
      <p:sp>
        <p:nvSpPr>
          <p:cNvPr id="6" name="Content Placeholder 5"/>
          <p:cNvSpPr>
            <a:spLocks noGrp="1"/>
          </p:cNvSpPr>
          <p:nvPr>
            <p:ph sz="half" idx="2"/>
          </p:nvPr>
        </p:nvSpPr>
        <p:spPr>
          <a:xfrm>
            <a:off x="6858000" y="1825625"/>
            <a:ext cx="4495800" cy="4351338"/>
          </a:xfrm>
        </p:spPr>
        <p:txBody>
          <a:bodyPr/>
          <a:lstStyle/>
          <a:p>
            <a:r>
              <a:rPr lang="en-US" dirty="0" smtClean="0"/>
              <a:t>No DOI or permanent URL</a:t>
            </a:r>
          </a:p>
          <a:p>
            <a:r>
              <a:rPr lang="en-US" dirty="0" smtClean="0"/>
              <a:t>No suggested data citation</a:t>
            </a:r>
          </a:p>
          <a:p>
            <a:r>
              <a:rPr lang="en-US" dirty="0" smtClean="0"/>
              <a:t>No versioned data releases</a:t>
            </a:r>
          </a:p>
          <a:p>
            <a:pPr marL="0" indent="0">
              <a:buNone/>
            </a:pPr>
            <a:endParaRPr lang="en-US" dirty="0"/>
          </a:p>
          <a:p>
            <a:pPr marL="0" indent="0">
              <a:buNone/>
            </a:pPr>
            <a:r>
              <a:rPr lang="en-US" dirty="0" smtClean="0"/>
              <a:t>Doesn’t make it easy!</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182817621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&lt;</a:t>
            </a:r>
            <a:r>
              <a:rPr lang="en-US" dirty="0" err="1" smtClean="0"/>
              <a:t>sidenote</a:t>
            </a:r>
            <a:r>
              <a:rPr lang="en-US" dirty="0" smtClean="0"/>
              <a:t>&gt;</a:t>
            </a:r>
            <a:endParaRPr lang="en-US" dirty="0"/>
          </a:p>
        </p:txBody>
      </p:sp>
    </p:spTree>
    <p:extLst>
      <p:ext uri="{BB962C8B-B14F-4D97-AF65-F5344CB8AC3E}">
        <p14:creationId xmlns:p14="http://schemas.microsoft.com/office/powerpoint/2010/main" val="12906630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What is a data citation?</a:t>
            </a:r>
            <a:endParaRPr lang="en-US" dirty="0"/>
          </a:p>
        </p:txBody>
      </p:sp>
      <p:sp>
        <p:nvSpPr>
          <p:cNvPr id="9" name="TextBox 8"/>
          <p:cNvSpPr txBox="1"/>
          <p:nvPr/>
        </p:nvSpPr>
        <p:spPr>
          <a:xfrm>
            <a:off x="6885708" y="6311900"/>
            <a:ext cx="5763491" cy="369332"/>
          </a:xfrm>
          <a:prstGeom prst="rect">
            <a:avLst/>
          </a:prstGeom>
          <a:noFill/>
        </p:spPr>
        <p:txBody>
          <a:bodyPr wrap="square" rtlCol="0">
            <a:spAutoFit/>
          </a:bodyPr>
          <a:lstStyle/>
          <a:p>
            <a:r>
              <a:rPr lang="en-US" dirty="0"/>
              <a:t>https://data.research.cornell.edu/content/data-citation</a:t>
            </a:r>
          </a:p>
        </p:txBody>
      </p:sp>
      <p:sp>
        <p:nvSpPr>
          <p:cNvPr id="6" name="Content Placeholder 5"/>
          <p:cNvSpPr>
            <a:spLocks noGrp="1"/>
          </p:cNvSpPr>
          <p:nvPr>
            <p:ph idx="1"/>
          </p:nvPr>
        </p:nvSpPr>
        <p:spPr/>
        <p:txBody>
          <a:bodyPr>
            <a:normAutofit fontScale="92500"/>
          </a:bodyPr>
          <a:lstStyle/>
          <a:p>
            <a:pPr marL="0" indent="0">
              <a:buNone/>
            </a:pPr>
            <a:r>
              <a:rPr lang="en-US" b="1" dirty="0"/>
              <a:t>Benefits for data producers:</a:t>
            </a:r>
          </a:p>
          <a:p>
            <a:r>
              <a:rPr lang="en-US" dirty="0"/>
              <a:t>provides proper attribution and credit</a:t>
            </a:r>
          </a:p>
          <a:p>
            <a:r>
              <a:rPr lang="en-US" dirty="0"/>
              <a:t>creates a bibliographic "trail", connecting publications and supporting data</a:t>
            </a:r>
          </a:p>
          <a:p>
            <a:r>
              <a:rPr lang="en-US" dirty="0"/>
              <a:t>demonstrates the impact of their work and establishes research data as an important contribution to the scholarly record</a:t>
            </a:r>
          </a:p>
          <a:p>
            <a:pPr marL="0" indent="0">
              <a:buNone/>
            </a:pPr>
            <a:r>
              <a:rPr lang="en-US" b="1" dirty="0"/>
              <a:t>Benefits for data users:</a:t>
            </a:r>
          </a:p>
          <a:p>
            <a:r>
              <a:rPr lang="en-US" dirty="0"/>
              <a:t>citation makes it easier to find datasets</a:t>
            </a:r>
          </a:p>
          <a:p>
            <a:r>
              <a:rPr lang="en-US" dirty="0"/>
              <a:t>supports persistence of datasets</a:t>
            </a:r>
          </a:p>
          <a:p>
            <a:r>
              <a:rPr lang="en-US" dirty="0"/>
              <a:t>encourages the reuse of data for new research questions</a:t>
            </a:r>
          </a:p>
          <a:p>
            <a:endParaRPr lang="en-US" dirty="0"/>
          </a:p>
        </p:txBody>
      </p:sp>
    </p:spTree>
    <p:extLst>
      <p:ext uri="{BB962C8B-B14F-4D97-AF65-F5344CB8AC3E}">
        <p14:creationId xmlns:p14="http://schemas.microsoft.com/office/powerpoint/2010/main" val="337370229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What is a data citation?</a:t>
            </a:r>
            <a:endParaRPr lang="en-US" dirty="0"/>
          </a:p>
        </p:txBody>
      </p:sp>
      <p:pic>
        <p:nvPicPr>
          <p:cNvPr id="7" name="Picture 6"/>
          <p:cNvPicPr>
            <a:picLocks noChangeAspect="1"/>
          </p:cNvPicPr>
          <p:nvPr/>
        </p:nvPicPr>
        <p:blipFill>
          <a:blip r:embed="rId2"/>
          <a:stretch>
            <a:fillRect/>
          </a:stretch>
        </p:blipFill>
        <p:spPr>
          <a:xfrm>
            <a:off x="31153" y="3432608"/>
            <a:ext cx="12830734" cy="1137371"/>
          </a:xfrm>
          <a:prstGeom prst="rect">
            <a:avLst/>
          </a:prstGeom>
        </p:spPr>
      </p:pic>
      <p:sp>
        <p:nvSpPr>
          <p:cNvPr id="9" name="TextBox 8"/>
          <p:cNvSpPr txBox="1"/>
          <p:nvPr/>
        </p:nvSpPr>
        <p:spPr>
          <a:xfrm>
            <a:off x="6885708" y="6311900"/>
            <a:ext cx="5763491" cy="369332"/>
          </a:xfrm>
          <a:prstGeom prst="rect">
            <a:avLst/>
          </a:prstGeom>
          <a:noFill/>
        </p:spPr>
        <p:txBody>
          <a:bodyPr wrap="square" rtlCol="0">
            <a:spAutoFit/>
          </a:bodyPr>
          <a:lstStyle/>
          <a:p>
            <a:r>
              <a:rPr lang="en-US" dirty="0"/>
              <a:t>https://data.research.cornell.edu/content/data-citation</a:t>
            </a:r>
          </a:p>
        </p:txBody>
      </p:sp>
      <p:sp>
        <p:nvSpPr>
          <p:cNvPr id="6" name="Content Placeholder 5"/>
          <p:cNvSpPr>
            <a:spLocks noGrp="1"/>
          </p:cNvSpPr>
          <p:nvPr>
            <p:ph idx="1"/>
          </p:nvPr>
        </p:nvSpPr>
        <p:spPr/>
        <p:txBody>
          <a:bodyPr>
            <a:normAutofit/>
          </a:bodyPr>
          <a:lstStyle/>
          <a:p>
            <a:pPr marL="0" indent="0">
              <a:buNone/>
            </a:pPr>
            <a:r>
              <a:rPr lang="en-US" b="1" dirty="0" smtClean="0"/>
              <a:t>Benefits </a:t>
            </a:r>
            <a:r>
              <a:rPr lang="en-US" b="1" dirty="0"/>
              <a:t>for everyone:</a:t>
            </a:r>
          </a:p>
          <a:p>
            <a:r>
              <a:rPr lang="en-US" dirty="0"/>
              <a:t>increases transparency and reproducibility</a:t>
            </a:r>
          </a:p>
          <a:p>
            <a:endParaRPr lang="en-US" dirty="0"/>
          </a:p>
        </p:txBody>
      </p:sp>
    </p:spTree>
    <p:extLst>
      <p:ext uri="{BB962C8B-B14F-4D97-AF65-F5344CB8AC3E}">
        <p14:creationId xmlns:p14="http://schemas.microsoft.com/office/powerpoint/2010/main" val="400815587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809345" y="272374"/>
            <a:ext cx="8439555" cy="6225703"/>
          </a:xfrm>
          <a:prstGeom prst="rect">
            <a:avLst/>
          </a:prstGeom>
          <a:solidFill>
            <a:schemeClr val="bg2"/>
          </a:solidFill>
          <a:effectLst>
            <a:outerShdw blurRad="50800" dist="177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019300" y="457200"/>
            <a:ext cx="8229600" cy="1143000"/>
          </a:xfrm>
        </p:spPr>
        <p:txBody>
          <a:bodyPr>
            <a:noAutofit/>
          </a:bodyPr>
          <a:lstStyle/>
          <a:p>
            <a:r>
              <a:rPr lang="en-US" sz="4000" dirty="0"/>
              <a:t>The </a:t>
            </a:r>
            <a:r>
              <a:rPr lang="en-US" sz="4000" dirty="0" smtClean="0"/>
              <a:t>“</a:t>
            </a:r>
            <a:r>
              <a:rPr lang="en-US" sz="4000" dirty="0"/>
              <a:t>crisis</a:t>
            </a:r>
            <a:r>
              <a:rPr lang="en-US" sz="4000" dirty="0" smtClean="0"/>
              <a:t>” in the 60s and 70s</a:t>
            </a:r>
            <a:r>
              <a:rPr lang="en-US" sz="4000" dirty="0"/>
              <a:t/>
            </a:r>
            <a:br>
              <a:rPr lang="en-US" sz="4000" dirty="0"/>
            </a:br>
            <a:r>
              <a:rPr lang="en-US" sz="2800" dirty="0"/>
              <a:t>Sterling, 1959; Cohen, 1962; </a:t>
            </a:r>
            <a:r>
              <a:rPr lang="en-US" sz="2800" dirty="0" err="1"/>
              <a:t>Lykken</a:t>
            </a:r>
            <a:r>
              <a:rPr lang="en-US" sz="2800" dirty="0"/>
              <a:t>, 1968; Tukey, 1969; Greenwald, 1975; </a:t>
            </a:r>
            <a:r>
              <a:rPr lang="en-US" sz="2800" dirty="0" err="1"/>
              <a:t>Meehl</a:t>
            </a:r>
            <a:r>
              <a:rPr lang="en-US" sz="2800" dirty="0"/>
              <a:t>, 1978; Rosenthal, 1979</a:t>
            </a:r>
          </a:p>
        </p:txBody>
      </p:sp>
      <p:sp>
        <p:nvSpPr>
          <p:cNvPr id="3" name="Content Placeholder 2"/>
          <p:cNvSpPr>
            <a:spLocks noGrp="1"/>
          </p:cNvSpPr>
          <p:nvPr>
            <p:ph sz="half" idx="1"/>
          </p:nvPr>
        </p:nvSpPr>
        <p:spPr>
          <a:xfrm>
            <a:off x="2362200" y="2133600"/>
            <a:ext cx="7543800" cy="4114800"/>
          </a:xfrm>
          <a:noFill/>
        </p:spPr>
        <p:txBody>
          <a:bodyPr>
            <a:noAutofit/>
          </a:bodyPr>
          <a:lstStyle/>
          <a:p>
            <a:pPr marL="0" indent="0" algn="ctr">
              <a:buNone/>
            </a:pPr>
            <a:r>
              <a:rPr lang="en-US" sz="4400" dirty="0"/>
              <a:t>Low power</a:t>
            </a:r>
          </a:p>
          <a:p>
            <a:pPr marL="0" indent="0" algn="ctr">
              <a:buNone/>
            </a:pPr>
            <a:r>
              <a:rPr lang="en-US" sz="4400" dirty="0"/>
              <a:t>Flexibility in analysis</a:t>
            </a:r>
          </a:p>
          <a:p>
            <a:pPr marL="0" indent="0" algn="ctr">
              <a:buNone/>
            </a:pPr>
            <a:r>
              <a:rPr lang="en-US" sz="4400" dirty="0"/>
              <a:t>Selective reporting </a:t>
            </a:r>
          </a:p>
          <a:p>
            <a:pPr marL="0" indent="0" algn="ctr">
              <a:buNone/>
            </a:pPr>
            <a:r>
              <a:rPr lang="en-US" sz="4400" dirty="0"/>
              <a:t>Ignoring nulls</a:t>
            </a:r>
          </a:p>
          <a:p>
            <a:pPr marL="0" indent="0" algn="ctr">
              <a:buNone/>
            </a:pPr>
            <a:r>
              <a:rPr lang="en-US" sz="4400" dirty="0"/>
              <a:t>Lack of replication</a:t>
            </a:r>
          </a:p>
          <a:p>
            <a:pPr marL="0" indent="0" algn="ctr">
              <a:buNone/>
            </a:pPr>
            <a:r>
              <a:rPr lang="en-US" sz="4400" dirty="0"/>
              <a:t>Misuse of statistics</a:t>
            </a:r>
          </a:p>
        </p:txBody>
      </p:sp>
      <p:sp>
        <p:nvSpPr>
          <p:cNvPr id="5" name="TextBox 4"/>
          <p:cNvSpPr txBox="1"/>
          <p:nvPr/>
        </p:nvSpPr>
        <p:spPr>
          <a:xfrm>
            <a:off x="10458855" y="5925234"/>
            <a:ext cx="1943100" cy="646331"/>
          </a:xfrm>
          <a:prstGeom prst="rect">
            <a:avLst/>
          </a:prstGeom>
          <a:noFill/>
        </p:spPr>
        <p:txBody>
          <a:bodyPr wrap="square" rtlCol="0">
            <a:spAutoFit/>
          </a:bodyPr>
          <a:lstStyle/>
          <a:p>
            <a:r>
              <a:rPr lang="en-US" dirty="0" smtClean="0"/>
              <a:t>Source: </a:t>
            </a:r>
            <a:r>
              <a:rPr lang="en-US" dirty="0" err="1" smtClean="0"/>
              <a:t>Nosek</a:t>
            </a:r>
            <a:r>
              <a:rPr lang="en-US" dirty="0" smtClean="0"/>
              <a:t> </a:t>
            </a:r>
            <a:r>
              <a:rPr lang="en-US" dirty="0" err="1" smtClean="0"/>
              <a:t>Sackler</a:t>
            </a:r>
            <a:r>
              <a:rPr lang="en-US" dirty="0" smtClean="0"/>
              <a:t> talk 2017</a:t>
            </a:r>
            <a:endParaRPr lang="en-US" dirty="0"/>
          </a:p>
        </p:txBody>
      </p:sp>
    </p:spTree>
    <p:extLst>
      <p:ext uri="{BB962C8B-B14F-4D97-AF65-F5344CB8AC3E}">
        <p14:creationId xmlns:p14="http://schemas.microsoft.com/office/powerpoint/2010/main" val="272096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Action: Data citations and metadata</a:t>
            </a:r>
            <a:endParaRPr lang="en-US" dirty="0"/>
          </a:p>
        </p:txBody>
      </p:sp>
      <p:sp>
        <p:nvSpPr>
          <p:cNvPr id="3" name="Content Placeholder 2"/>
          <p:cNvSpPr>
            <a:spLocks noGrp="1"/>
          </p:cNvSpPr>
          <p:nvPr>
            <p:ph idx="1"/>
          </p:nvPr>
        </p:nvSpPr>
        <p:spPr/>
        <p:txBody>
          <a:bodyPr>
            <a:normAutofit/>
          </a:bodyPr>
          <a:lstStyle/>
          <a:p>
            <a:pPr marL="457200" lvl="1" indent="0">
              <a:buNone/>
            </a:pPr>
            <a:r>
              <a:rPr lang="en-US" sz="4000" dirty="0" smtClean="0"/>
              <a:t>What is </a:t>
            </a:r>
            <a:r>
              <a:rPr lang="en-US" sz="4000" b="1" dirty="0" smtClean="0"/>
              <a:t>FAIR</a:t>
            </a:r>
            <a:r>
              <a:rPr lang="en-US" sz="4000" dirty="0" smtClean="0"/>
              <a:t>?</a:t>
            </a:r>
          </a:p>
          <a:p>
            <a:pPr lvl="1"/>
            <a:r>
              <a:rPr lang="en-US" sz="4800" b="1" dirty="0"/>
              <a:t>F</a:t>
            </a:r>
            <a:r>
              <a:rPr lang="en-US" sz="4000" dirty="0"/>
              <a:t>indable, </a:t>
            </a:r>
            <a:endParaRPr lang="en-US" sz="4000" dirty="0" smtClean="0"/>
          </a:p>
          <a:p>
            <a:pPr lvl="1"/>
            <a:r>
              <a:rPr lang="en-US" sz="4800" b="1" dirty="0" smtClean="0"/>
              <a:t>A</a:t>
            </a:r>
            <a:r>
              <a:rPr lang="en-US" sz="4000" dirty="0" smtClean="0"/>
              <a:t>ccessible</a:t>
            </a:r>
            <a:r>
              <a:rPr lang="en-US" sz="4000" dirty="0"/>
              <a:t>, </a:t>
            </a:r>
            <a:endParaRPr lang="en-US" sz="4000" dirty="0" smtClean="0"/>
          </a:p>
          <a:p>
            <a:pPr lvl="1"/>
            <a:r>
              <a:rPr lang="en-US" sz="4800" b="1" dirty="0" smtClean="0"/>
              <a:t>I</a:t>
            </a:r>
            <a:r>
              <a:rPr lang="en-US" sz="4000" dirty="0" smtClean="0"/>
              <a:t>nteroperable</a:t>
            </a:r>
            <a:r>
              <a:rPr lang="en-US" sz="4000" dirty="0"/>
              <a:t>, </a:t>
            </a:r>
            <a:r>
              <a:rPr lang="en-US" sz="4000" dirty="0" smtClean="0"/>
              <a:t>and </a:t>
            </a:r>
          </a:p>
          <a:p>
            <a:pPr lvl="1"/>
            <a:r>
              <a:rPr lang="en-US" sz="4800" b="1" dirty="0" smtClean="0"/>
              <a:t>R</a:t>
            </a:r>
            <a:r>
              <a:rPr lang="en-US" sz="4000" dirty="0" smtClean="0"/>
              <a:t>e-usable</a:t>
            </a:r>
            <a:endParaRPr lang="en-US" sz="40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81194" y="1690688"/>
            <a:ext cx="3438525" cy="4238625"/>
          </a:xfrm>
          <a:prstGeom prst="rect">
            <a:avLst/>
          </a:prstGeom>
        </p:spPr>
      </p:pic>
    </p:spTree>
    <p:extLst>
      <p:ext uri="{BB962C8B-B14F-4D97-AF65-F5344CB8AC3E}">
        <p14:creationId xmlns:p14="http://schemas.microsoft.com/office/powerpoint/2010/main" val="404565893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FAIR principles rely on metadata</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49737" y="1308869"/>
            <a:ext cx="4669966" cy="5549131"/>
          </a:xfrm>
        </p:spPr>
      </p:pic>
    </p:spTree>
    <p:extLst>
      <p:ext uri="{BB962C8B-B14F-4D97-AF65-F5344CB8AC3E}">
        <p14:creationId xmlns:p14="http://schemas.microsoft.com/office/powerpoint/2010/main" val="308429848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lgn="r"/>
            <a:r>
              <a:rPr lang="en-US" dirty="0" smtClean="0"/>
              <a:t>&lt;/</a:t>
            </a:r>
            <a:r>
              <a:rPr lang="en-US" dirty="0" err="1" smtClean="0"/>
              <a:t>sidenote</a:t>
            </a:r>
            <a:r>
              <a:rPr lang="en-US" dirty="0" smtClean="0"/>
              <a:t>&gt;</a:t>
            </a:r>
            <a:endParaRPr lang="en-US" dirty="0"/>
          </a:p>
        </p:txBody>
      </p:sp>
    </p:spTree>
    <p:extLst>
      <p:ext uri="{BB962C8B-B14F-4D97-AF65-F5344CB8AC3E}">
        <p14:creationId xmlns:p14="http://schemas.microsoft.com/office/powerpoint/2010/main" val="330344406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BDS</a:t>
            </a:r>
            <a:endParaRPr lang="en-US" dirty="0"/>
          </a:p>
        </p:txBody>
      </p:sp>
      <p:pic>
        <p:nvPicPr>
          <p:cNvPr id="5" name="Content Placeholder 4"/>
          <p:cNvPicPr>
            <a:picLocks noGrp="1" noChangeAspect="1"/>
          </p:cNvPicPr>
          <p:nvPr>
            <p:ph sz="half" idx="1"/>
          </p:nvPr>
        </p:nvPicPr>
        <p:blipFill>
          <a:blip r:embed="rId2"/>
          <a:stretch>
            <a:fillRect/>
          </a:stretch>
        </p:blipFill>
        <p:spPr>
          <a:xfrm>
            <a:off x="838200" y="2623501"/>
            <a:ext cx="5181600" cy="2755585"/>
          </a:xfrm>
          <a:prstGeom prst="rect">
            <a:avLst/>
          </a:prstGeom>
        </p:spPr>
      </p:pic>
      <p:sp>
        <p:nvSpPr>
          <p:cNvPr id="4" name="Content Placeholder 3"/>
          <p:cNvSpPr>
            <a:spLocks noGrp="1"/>
          </p:cNvSpPr>
          <p:nvPr>
            <p:ph sz="half" idx="2"/>
          </p:nvPr>
        </p:nvSpPr>
        <p:spPr/>
        <p:txBody>
          <a:bodyPr/>
          <a:lstStyle/>
          <a:p>
            <a:pPr marL="0" indent="0">
              <a:buNone/>
            </a:pPr>
            <a:r>
              <a:rPr lang="en-US" dirty="0" smtClean="0"/>
              <a:t>Note on versioned releases</a:t>
            </a:r>
          </a:p>
          <a:p>
            <a:r>
              <a:rPr lang="en-US" dirty="0" smtClean="0"/>
              <a:t>Recent releases are for “additional years of coverage” (2016 = data for 2016)</a:t>
            </a:r>
          </a:p>
          <a:p>
            <a:r>
              <a:rPr lang="en-US" dirty="0" smtClean="0"/>
              <a:t>Does not account for the possibility of re-releases or corrections of data</a:t>
            </a:r>
          </a:p>
        </p:txBody>
      </p:sp>
    </p:spTree>
    <p:extLst>
      <p:ext uri="{BB962C8B-B14F-4D97-AF65-F5344CB8AC3E}">
        <p14:creationId xmlns:p14="http://schemas.microsoft.com/office/powerpoint/2010/main" val="236097972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1203959" y="2464858"/>
            <a:ext cx="10045931" cy="1325563"/>
          </a:xfrm>
        </p:spPr>
        <p:txBody>
          <a:bodyPr/>
          <a:lstStyle/>
          <a:p>
            <a:pPr algn="ctr"/>
            <a:r>
              <a:rPr lang="en-US" dirty="0" smtClean="0"/>
              <a:t>Especially problematic for confidential data</a:t>
            </a:r>
            <a:endParaRPr lang="en-US" dirty="0"/>
          </a:p>
        </p:txBody>
      </p:sp>
    </p:spTree>
    <p:extLst>
      <p:ext uri="{BB962C8B-B14F-4D97-AF65-F5344CB8AC3E}">
        <p14:creationId xmlns:p14="http://schemas.microsoft.com/office/powerpoint/2010/main" val="353153896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LBD</a:t>
            </a:r>
            <a:endParaRPr lang="en-US" dirty="0"/>
          </a:p>
        </p:txBody>
      </p:sp>
      <p:pic>
        <p:nvPicPr>
          <p:cNvPr id="5" name="Content Placeholder 4"/>
          <p:cNvPicPr>
            <a:picLocks noGrp="1" noChangeAspect="1"/>
          </p:cNvPicPr>
          <p:nvPr>
            <p:ph sz="half" idx="1"/>
          </p:nvPr>
        </p:nvPicPr>
        <p:blipFill>
          <a:blip r:embed="rId2"/>
          <a:stretch>
            <a:fillRect/>
          </a:stretch>
        </p:blipFill>
        <p:spPr>
          <a:xfrm>
            <a:off x="1462530" y="1825625"/>
            <a:ext cx="3932940" cy="4351338"/>
          </a:xfrm>
          <a:prstGeom prst="rect">
            <a:avLst/>
          </a:prstGeom>
        </p:spPr>
      </p:pic>
      <p:sp>
        <p:nvSpPr>
          <p:cNvPr id="4" name="Content Placeholder 3"/>
          <p:cNvSpPr>
            <a:spLocks noGrp="1"/>
          </p:cNvSpPr>
          <p:nvPr>
            <p:ph sz="half" idx="2"/>
          </p:nvPr>
        </p:nvSpPr>
        <p:spPr/>
        <p:txBody>
          <a:bodyPr/>
          <a:lstStyle/>
          <a:p>
            <a:r>
              <a:rPr lang="en-US" dirty="0" smtClean="0"/>
              <a:t>No DOI</a:t>
            </a:r>
          </a:p>
          <a:p>
            <a:r>
              <a:rPr lang="en-US" dirty="0" smtClean="0"/>
              <a:t>No suggested data citation</a:t>
            </a:r>
          </a:p>
          <a:p>
            <a:r>
              <a:rPr lang="en-US" dirty="0" smtClean="0"/>
              <a:t>No public summary statistics</a:t>
            </a:r>
          </a:p>
          <a:p>
            <a:r>
              <a:rPr lang="en-US" dirty="0" smtClean="0"/>
              <a:t>No public codebook</a:t>
            </a:r>
            <a:endParaRPr lang="en-US" dirty="0"/>
          </a:p>
        </p:txBody>
      </p:sp>
    </p:spTree>
    <p:extLst>
      <p:ext uri="{BB962C8B-B14F-4D97-AF65-F5344CB8AC3E}">
        <p14:creationId xmlns:p14="http://schemas.microsoft.com/office/powerpoint/2010/main" val="26061745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It can be done</a:t>
            </a:r>
            <a:endParaRPr lang="en-US" dirty="0"/>
          </a:p>
        </p:txBody>
      </p:sp>
      <p:pic>
        <p:nvPicPr>
          <p:cNvPr id="5" name="Content Placeholder 4"/>
          <p:cNvPicPr>
            <a:picLocks noGrp="1" noChangeAspect="1"/>
          </p:cNvPicPr>
          <p:nvPr>
            <p:ph sz="half" idx="1"/>
          </p:nvPr>
        </p:nvPicPr>
        <p:blipFill>
          <a:blip r:embed="rId2"/>
          <a:stretch>
            <a:fillRect/>
          </a:stretch>
        </p:blipFill>
        <p:spPr>
          <a:xfrm>
            <a:off x="1447799" y="1504978"/>
            <a:ext cx="9649691" cy="2847448"/>
          </a:xfrm>
          <a:prstGeom prst="rect">
            <a:avLst/>
          </a:prstGeom>
          <a:effectLst>
            <a:outerShdw blurRad="127000" dist="38100" dir="2700000" algn="tl" rotWithShape="0">
              <a:prstClr val="black">
                <a:alpha val="40000"/>
              </a:prstClr>
            </a:outerShdw>
          </a:effectLst>
        </p:spPr>
      </p:pic>
      <p:pic>
        <p:nvPicPr>
          <p:cNvPr id="6" name="Content Placeholder 5"/>
          <p:cNvPicPr>
            <a:picLocks noGrp="1" noChangeAspect="1"/>
          </p:cNvPicPr>
          <p:nvPr>
            <p:ph sz="half" idx="2"/>
          </p:nvPr>
        </p:nvPicPr>
        <p:blipFill>
          <a:blip r:embed="rId3"/>
          <a:stretch>
            <a:fillRect/>
          </a:stretch>
        </p:blipFill>
        <p:spPr>
          <a:xfrm>
            <a:off x="1447799" y="4588224"/>
            <a:ext cx="9574594" cy="1808110"/>
          </a:xfrm>
          <a:prstGeom prst="rect">
            <a:avLst/>
          </a:prstGeom>
          <a:effectLst>
            <a:outerShdw blurRad="127000" dist="38100" dir="2700000" algn="tl" rotWithShape="0">
              <a:prstClr val="black">
                <a:alpha val="40000"/>
              </a:prstClr>
            </a:outerShdw>
          </a:effectLst>
        </p:spPr>
      </p:pic>
    </p:spTree>
    <p:extLst>
      <p:ext uri="{BB962C8B-B14F-4D97-AF65-F5344CB8AC3E}">
        <p14:creationId xmlns:p14="http://schemas.microsoft.com/office/powerpoint/2010/main" val="2454535607"/>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Formatted citation</a:t>
            </a:r>
            <a:endParaRPr lang="en-US" dirty="0"/>
          </a:p>
        </p:txBody>
      </p:sp>
      <p:pic>
        <p:nvPicPr>
          <p:cNvPr id="7" name="Content Placeholder 6"/>
          <p:cNvPicPr>
            <a:picLocks noGrp="1" noChangeAspect="1"/>
          </p:cNvPicPr>
          <p:nvPr>
            <p:ph idx="1"/>
          </p:nvPr>
        </p:nvPicPr>
        <p:blipFill>
          <a:blip r:embed="rId2"/>
          <a:stretch>
            <a:fillRect/>
          </a:stretch>
        </p:blipFill>
        <p:spPr>
          <a:xfrm>
            <a:off x="3163946" y="1825625"/>
            <a:ext cx="5864107" cy="4351338"/>
          </a:xfrm>
          <a:prstGeom prst="rect">
            <a:avLst/>
          </a:prstGeom>
        </p:spPr>
      </p:pic>
      <p:pic>
        <p:nvPicPr>
          <p:cNvPr id="8" name="Picture 7"/>
          <p:cNvPicPr>
            <a:picLocks noChangeAspect="1"/>
          </p:cNvPicPr>
          <p:nvPr/>
        </p:nvPicPr>
        <p:blipFill>
          <a:blip r:embed="rId3"/>
          <a:stretch>
            <a:fillRect/>
          </a:stretch>
        </p:blipFill>
        <p:spPr>
          <a:xfrm>
            <a:off x="380999" y="3270105"/>
            <a:ext cx="11430000" cy="1038225"/>
          </a:xfrm>
          <a:prstGeom prst="rect">
            <a:avLst/>
          </a:prstGeom>
          <a:effectLst>
            <a:outerShdw blurRad="152400" dist="38100" dir="2700000" algn="tl" rotWithShape="0">
              <a:prstClr val="black">
                <a:alpha val="40000"/>
              </a:prstClr>
            </a:outerShdw>
          </a:effectLst>
        </p:spPr>
      </p:pic>
    </p:spTree>
    <p:extLst>
      <p:ext uri="{BB962C8B-B14F-4D97-AF65-F5344CB8AC3E}">
        <p14:creationId xmlns:p14="http://schemas.microsoft.com/office/powerpoint/2010/main" val="4027872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Documenting access</a:t>
            </a:r>
            <a:endParaRPr lang="en-US" dirty="0"/>
          </a:p>
        </p:txBody>
      </p:sp>
      <p:sp>
        <p:nvSpPr>
          <p:cNvPr id="3" name="Content Placeholder 2"/>
          <p:cNvSpPr>
            <a:spLocks noGrp="1"/>
          </p:cNvSpPr>
          <p:nvPr>
            <p:ph sz="half" idx="1"/>
          </p:nvPr>
        </p:nvSpPr>
        <p:spPr/>
        <p:txBody>
          <a:bodyPr/>
          <a:lstStyle/>
          <a:p>
            <a:pPr marL="0" indent="0">
              <a:buNone/>
            </a:pPr>
            <a:r>
              <a:rPr lang="en-US" dirty="0" smtClean="0"/>
              <a:t>Just as important as describing what data you used: how can others access the data?</a:t>
            </a:r>
          </a:p>
          <a:p>
            <a:r>
              <a:rPr lang="en-US" dirty="0" smtClean="0"/>
              <a:t>May be the same way you accessed the data</a:t>
            </a:r>
          </a:p>
          <a:p>
            <a:r>
              <a:rPr lang="en-US" dirty="0" smtClean="0"/>
              <a:t>May differ, have changed</a:t>
            </a:r>
          </a:p>
          <a:p>
            <a:pPr marL="0" indent="0">
              <a:buNone/>
            </a:pPr>
            <a:r>
              <a:rPr lang="en-US" dirty="0" smtClean="0"/>
              <a:t>How to keep up to date? </a:t>
            </a:r>
          </a:p>
          <a:p>
            <a:r>
              <a:rPr lang="en-US" dirty="0" smtClean="0"/>
              <a:t>Link to the agency page (“Application portal”)!</a:t>
            </a:r>
            <a:endParaRPr lang="en-US" dirty="0"/>
          </a:p>
        </p:txBody>
      </p:sp>
      <p:pic>
        <p:nvPicPr>
          <p:cNvPr id="6" name="Content Placeholder 5"/>
          <p:cNvPicPr>
            <a:picLocks noGrp="1" noChangeAspect="1"/>
          </p:cNvPicPr>
          <p:nvPr>
            <p:ph sz="half" idx="2"/>
          </p:nvPr>
        </p:nvPicPr>
        <p:blipFill>
          <a:blip r:embed="rId2"/>
          <a:stretch>
            <a:fillRect/>
          </a:stretch>
        </p:blipFill>
        <p:spPr>
          <a:xfrm>
            <a:off x="6172200" y="1912792"/>
            <a:ext cx="5181600" cy="4177004"/>
          </a:xfrm>
          <a:prstGeom prst="rect">
            <a:avLst/>
          </a:prstGeom>
        </p:spPr>
      </p:pic>
    </p:spTree>
    <p:extLst>
      <p:ext uri="{BB962C8B-B14F-4D97-AF65-F5344CB8AC3E}">
        <p14:creationId xmlns:p14="http://schemas.microsoft.com/office/powerpoint/2010/main" val="3461549864"/>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Documenting access</a:t>
            </a:r>
            <a:endParaRPr lang="en-US" dirty="0"/>
          </a:p>
        </p:txBody>
      </p:sp>
      <p:sp>
        <p:nvSpPr>
          <p:cNvPr id="3" name="Content Placeholder 2"/>
          <p:cNvSpPr>
            <a:spLocks noGrp="1"/>
          </p:cNvSpPr>
          <p:nvPr>
            <p:ph sz="half" idx="1"/>
          </p:nvPr>
        </p:nvSpPr>
        <p:spPr/>
        <p:txBody>
          <a:bodyPr/>
          <a:lstStyle/>
          <a:p>
            <a:pPr marL="0" indent="0">
              <a:buNone/>
            </a:pPr>
            <a:r>
              <a:rPr lang="en-US" dirty="0" smtClean="0"/>
              <a:t>“The Longitudinal Business Database can be accessed by authorized users through the Federal Statistical Research Data Centers. For more information, </a:t>
            </a:r>
            <a:r>
              <a:rPr lang="en-US" dirty="0"/>
              <a:t>see </a:t>
            </a:r>
            <a:r>
              <a:rPr lang="en-US" dirty="0">
                <a:hlinkClick r:id="rId2"/>
              </a:rPr>
              <a:t>https://</a:t>
            </a:r>
            <a:r>
              <a:rPr lang="en-US" dirty="0" smtClean="0">
                <a:hlinkClick r:id="rId2"/>
              </a:rPr>
              <a:t>www.census.gov/ces/rdcresearch/howtoapply.html</a:t>
            </a:r>
            <a:r>
              <a:rPr lang="en-US" dirty="0" smtClean="0"/>
              <a:t> </a:t>
            </a:r>
            <a:endParaRPr lang="en-US" dirty="0"/>
          </a:p>
        </p:txBody>
      </p:sp>
      <p:pic>
        <p:nvPicPr>
          <p:cNvPr id="6" name="Content Placeholder 5"/>
          <p:cNvPicPr>
            <a:picLocks noGrp="1" noChangeAspect="1"/>
          </p:cNvPicPr>
          <p:nvPr>
            <p:ph sz="half" idx="2"/>
          </p:nvPr>
        </p:nvPicPr>
        <p:blipFill>
          <a:blip r:embed="rId3"/>
          <a:stretch>
            <a:fillRect/>
          </a:stretch>
        </p:blipFill>
        <p:spPr>
          <a:xfrm>
            <a:off x="6172200" y="1912792"/>
            <a:ext cx="5181600" cy="4177004"/>
          </a:xfrm>
          <a:prstGeom prst="rect">
            <a:avLst/>
          </a:prstGeom>
        </p:spPr>
      </p:pic>
    </p:spTree>
    <p:extLst>
      <p:ext uri="{BB962C8B-B14F-4D97-AF65-F5344CB8AC3E}">
        <p14:creationId xmlns:p14="http://schemas.microsoft.com/office/powerpoint/2010/main" val="255298207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Efficiency of </a:t>
            </a:r>
            <a:r>
              <a:rPr lang="en-US" dirty="0" err="1"/>
              <a:t>scholary</a:t>
            </a:r>
            <a:r>
              <a:rPr lang="en-US" dirty="0"/>
              <a:t> discourse?</a:t>
            </a:r>
          </a:p>
        </p:txBody>
      </p:sp>
      <p:sp>
        <p:nvSpPr>
          <p:cNvPr id="3" name="Content Placeholder 2"/>
          <p:cNvSpPr>
            <a:spLocks noGrp="1"/>
          </p:cNvSpPr>
          <p:nvPr>
            <p:ph idx="1"/>
          </p:nvPr>
        </p:nvSpPr>
        <p:spPr/>
        <p:txBody>
          <a:bodyPr>
            <a:normAutofit/>
          </a:bodyPr>
          <a:lstStyle/>
          <a:p>
            <a:r>
              <a:rPr lang="en-US" sz="3600" dirty="0" smtClean="0"/>
              <a:t>Early publications (20</a:t>
            </a:r>
            <a:r>
              <a:rPr lang="en-US" sz="3600" baseline="30000" dirty="0" smtClean="0"/>
              <a:t>th</a:t>
            </a:r>
            <a:r>
              <a:rPr lang="en-US" sz="3600" dirty="0" smtClean="0"/>
              <a:t> century) contained </a:t>
            </a:r>
            <a:r>
              <a:rPr lang="en-US" sz="3600" b="1" dirty="0" smtClean="0">
                <a:solidFill>
                  <a:schemeClr val="accent4">
                    <a:lumMod val="75000"/>
                  </a:schemeClr>
                </a:solidFill>
              </a:rPr>
              <a:t>tables of data</a:t>
            </a:r>
            <a:r>
              <a:rPr lang="en-US" sz="3600" dirty="0" smtClean="0"/>
              <a:t>, and the </a:t>
            </a:r>
            <a:r>
              <a:rPr lang="en-US" sz="3600" b="1" dirty="0" smtClean="0">
                <a:solidFill>
                  <a:schemeClr val="accent5">
                    <a:lumMod val="75000"/>
                  </a:schemeClr>
                </a:solidFill>
              </a:rPr>
              <a:t>math</a:t>
            </a:r>
            <a:r>
              <a:rPr lang="en-US" sz="3600" dirty="0" smtClean="0"/>
              <a:t> was simple (maybe)</a:t>
            </a:r>
          </a:p>
          <a:p>
            <a:pPr lvl="1"/>
            <a:r>
              <a:rPr lang="en-US" sz="4000" b="1" dirty="0" smtClean="0">
                <a:solidFill>
                  <a:schemeClr val="accent4">
                    <a:lumMod val="75000"/>
                  </a:schemeClr>
                </a:solidFill>
              </a:rPr>
              <a:t>Data</a:t>
            </a:r>
            <a:r>
              <a:rPr lang="en-US" sz="4000" dirty="0" smtClean="0"/>
              <a:t> became electronic, was no longer </a:t>
            </a:r>
            <a:r>
              <a:rPr lang="en-US" sz="4400" b="1" dirty="0" smtClean="0">
                <a:solidFill>
                  <a:srgbClr val="C00000"/>
                </a:solidFill>
              </a:rPr>
              <a:t>included</a:t>
            </a:r>
            <a:r>
              <a:rPr lang="en-US" sz="4000" dirty="0" smtClean="0"/>
              <a:t> or </a:t>
            </a:r>
            <a:r>
              <a:rPr lang="en-US" sz="4400" b="1" dirty="0" smtClean="0">
                <a:solidFill>
                  <a:schemeClr val="accent2">
                    <a:lumMod val="75000"/>
                  </a:schemeClr>
                </a:solidFill>
              </a:rPr>
              <a:t>cited</a:t>
            </a:r>
          </a:p>
          <a:p>
            <a:pPr lvl="1"/>
            <a:r>
              <a:rPr lang="en-US" sz="4000" b="1" dirty="0">
                <a:solidFill>
                  <a:schemeClr val="accent5">
                    <a:lumMod val="75000"/>
                  </a:schemeClr>
                </a:solidFill>
              </a:rPr>
              <a:t>Math</a:t>
            </a:r>
            <a:r>
              <a:rPr lang="en-US" sz="4000" dirty="0"/>
              <a:t> was transcribed to </a:t>
            </a:r>
            <a:r>
              <a:rPr lang="en-US" sz="4400" b="1" dirty="0">
                <a:solidFill>
                  <a:schemeClr val="accent6">
                    <a:lumMod val="75000"/>
                  </a:schemeClr>
                </a:solidFill>
              </a:rPr>
              <a:t>code</a:t>
            </a:r>
            <a:r>
              <a:rPr lang="en-US" sz="4000" dirty="0"/>
              <a:t>, and was no longer </a:t>
            </a:r>
            <a:r>
              <a:rPr lang="en-US" sz="4400" b="1" dirty="0">
                <a:solidFill>
                  <a:srgbClr val="C00000"/>
                </a:solidFill>
              </a:rPr>
              <a:t>included</a:t>
            </a:r>
            <a:endParaRPr lang="en-US" sz="4000" b="1" dirty="0">
              <a:solidFill>
                <a:srgbClr val="C00000"/>
              </a:solidFill>
            </a:endParaRPr>
          </a:p>
        </p:txBody>
      </p:sp>
    </p:spTree>
    <p:extLst>
      <p:ext uri="{BB962C8B-B14F-4D97-AF65-F5344CB8AC3E}">
        <p14:creationId xmlns:p14="http://schemas.microsoft.com/office/powerpoint/2010/main" val="238907511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Documentating</a:t>
            </a:r>
            <a:r>
              <a:rPr lang="en-US" dirty="0" smtClean="0"/>
              <a:t> access</a:t>
            </a:r>
            <a:endParaRPr lang="en-US" dirty="0"/>
          </a:p>
        </p:txBody>
      </p:sp>
      <p:sp>
        <p:nvSpPr>
          <p:cNvPr id="3" name="Content Placeholder 2"/>
          <p:cNvSpPr>
            <a:spLocks noGrp="1"/>
          </p:cNvSpPr>
          <p:nvPr>
            <p:ph sz="half" idx="1"/>
          </p:nvPr>
        </p:nvSpPr>
        <p:spPr/>
        <p:txBody>
          <a:bodyPr/>
          <a:lstStyle/>
          <a:p>
            <a:pPr marL="0" indent="0">
              <a:buNone/>
            </a:pPr>
            <a:r>
              <a:rPr lang="en-US" dirty="0" smtClean="0"/>
              <a:t>“Data can be accessed </a:t>
            </a:r>
            <a:r>
              <a:rPr lang="en-US" dirty="0"/>
              <a:t>via on-site use at the Research Data Centre (FDZ) of the German Federal Employment Agency (BA) at the Institute for Employment Research (</a:t>
            </a:r>
            <a:r>
              <a:rPr lang="en-US" dirty="0" smtClean="0"/>
              <a:t>IAB. For more information and requirements, </a:t>
            </a:r>
            <a:r>
              <a:rPr lang="en-US" dirty="0"/>
              <a:t>see </a:t>
            </a:r>
            <a:r>
              <a:rPr lang="en-US" dirty="0">
                <a:hlinkClick r:id="rId2"/>
              </a:rPr>
              <a:t>https://</a:t>
            </a:r>
            <a:r>
              <a:rPr lang="en-US" dirty="0" smtClean="0">
                <a:hlinkClick r:id="rId2"/>
              </a:rPr>
              <a:t>fdz.iab.de/en/FDZ_Data_Access/FDZ_On-Site_Use.aspx</a:t>
            </a:r>
            <a:r>
              <a:rPr lang="en-US" dirty="0" smtClean="0"/>
              <a:t> </a:t>
            </a:r>
            <a:endParaRPr lang="en-US" dirty="0"/>
          </a:p>
        </p:txBody>
      </p:sp>
      <p:pic>
        <p:nvPicPr>
          <p:cNvPr id="5" name="Content Placeholder 4"/>
          <p:cNvPicPr>
            <a:picLocks noGrp="1" noChangeAspect="1"/>
          </p:cNvPicPr>
          <p:nvPr>
            <p:ph sz="half" idx="2"/>
          </p:nvPr>
        </p:nvPicPr>
        <p:blipFill>
          <a:blip r:embed="rId3"/>
          <a:stretch>
            <a:fillRect/>
          </a:stretch>
        </p:blipFill>
        <p:spPr>
          <a:xfrm>
            <a:off x="6172199" y="1825625"/>
            <a:ext cx="5181600" cy="3325504"/>
          </a:xfrm>
          <a:prstGeom prst="rect">
            <a:avLst/>
          </a:prstGeom>
        </p:spPr>
      </p:pic>
    </p:spTree>
    <p:extLst>
      <p:ext uri="{BB962C8B-B14F-4D97-AF65-F5344CB8AC3E}">
        <p14:creationId xmlns:p14="http://schemas.microsoft.com/office/powerpoint/2010/main" val="158718308"/>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How to improve?</a:t>
            </a:r>
            <a:endParaRPr lang="en-US" dirty="0"/>
          </a:p>
        </p:txBody>
      </p:sp>
      <p:sp>
        <p:nvSpPr>
          <p:cNvPr id="6" name="Content Placeholder 5"/>
          <p:cNvSpPr>
            <a:spLocks noGrp="1"/>
          </p:cNvSpPr>
          <p:nvPr>
            <p:ph idx="1"/>
          </p:nvPr>
        </p:nvSpPr>
        <p:spPr/>
        <p:txBody>
          <a:bodyPr>
            <a:noAutofit/>
          </a:bodyPr>
          <a:lstStyle/>
          <a:p>
            <a:r>
              <a:rPr lang="en-US" sz="3600" dirty="0" smtClean="0"/>
              <a:t>Agencies should provide template language for researchers to use</a:t>
            </a:r>
          </a:p>
          <a:p>
            <a:r>
              <a:rPr lang="en-US" sz="3600" dirty="0" smtClean="0"/>
              <a:t>Agencies should provide data citations (see IAB example)</a:t>
            </a:r>
          </a:p>
          <a:p>
            <a:r>
              <a:rPr lang="en-US" sz="3600" dirty="0" smtClean="0"/>
              <a:t>Agencies should provide DOI</a:t>
            </a:r>
          </a:p>
          <a:p>
            <a:r>
              <a:rPr lang="en-US" sz="3600" dirty="0" smtClean="0"/>
              <a:t>Agencies should provide public documentation</a:t>
            </a:r>
          </a:p>
          <a:p>
            <a:pPr lvl="1"/>
            <a:r>
              <a:rPr lang="en-US" sz="3200" dirty="0" smtClean="0"/>
              <a:t>Database schema/ structure/ codebook</a:t>
            </a:r>
          </a:p>
          <a:p>
            <a:pPr lvl="1"/>
            <a:r>
              <a:rPr lang="en-US" sz="3200" dirty="0" smtClean="0"/>
              <a:t>Generic summary statistics</a:t>
            </a:r>
            <a:endParaRPr lang="en-US" sz="3200" dirty="0"/>
          </a:p>
        </p:txBody>
      </p:sp>
    </p:spTree>
    <p:extLst>
      <p:ext uri="{BB962C8B-B14F-4D97-AF65-F5344CB8AC3E}">
        <p14:creationId xmlns:p14="http://schemas.microsoft.com/office/powerpoint/2010/main" val="2667962838"/>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Challenges</a:t>
            </a:r>
            <a:endParaRPr lang="en-US" dirty="0"/>
          </a:p>
        </p:txBody>
      </p:sp>
      <p:sp>
        <p:nvSpPr>
          <p:cNvPr id="6" name="Content Placeholder 5"/>
          <p:cNvSpPr>
            <a:spLocks noGrp="1"/>
          </p:cNvSpPr>
          <p:nvPr>
            <p:ph idx="1"/>
          </p:nvPr>
        </p:nvSpPr>
        <p:spPr/>
        <p:txBody>
          <a:bodyPr>
            <a:normAutofit/>
          </a:bodyPr>
          <a:lstStyle/>
          <a:p>
            <a:r>
              <a:rPr lang="en-US" sz="4000" b="1" dirty="0">
                <a:solidFill>
                  <a:schemeClr val="accent6">
                    <a:lumMod val="75000"/>
                  </a:schemeClr>
                </a:solidFill>
              </a:rPr>
              <a:t>Documentation</a:t>
            </a:r>
          </a:p>
          <a:p>
            <a:pPr lvl="1"/>
            <a:r>
              <a:rPr lang="en-US" sz="3600" dirty="0"/>
              <a:t>How can others learn about the data?</a:t>
            </a:r>
          </a:p>
          <a:p>
            <a:r>
              <a:rPr lang="en-US" sz="4000" b="1" dirty="0" smtClean="0">
                <a:solidFill>
                  <a:schemeClr val="accent1">
                    <a:lumMod val="50000"/>
                  </a:schemeClr>
                </a:solidFill>
              </a:rPr>
              <a:t>Verifiability</a:t>
            </a:r>
            <a:endParaRPr lang="en-US" sz="4000" b="1" dirty="0" smtClean="0">
              <a:solidFill>
                <a:schemeClr val="accent1">
                  <a:lumMod val="50000"/>
                </a:schemeClr>
              </a:solidFill>
            </a:endParaRPr>
          </a:p>
          <a:p>
            <a:pPr lvl="1"/>
            <a:r>
              <a:rPr lang="en-US" sz="3600" dirty="0" smtClean="0"/>
              <a:t>How can others obtain access?</a:t>
            </a:r>
          </a:p>
          <a:p>
            <a:r>
              <a:rPr lang="en-US" sz="4000" b="1" dirty="0" smtClean="0">
                <a:solidFill>
                  <a:schemeClr val="accent4">
                    <a:lumMod val="75000"/>
                  </a:schemeClr>
                </a:solidFill>
              </a:rPr>
              <a:t>Persistence</a:t>
            </a:r>
            <a:endParaRPr lang="en-US" sz="4000" b="1" dirty="0" smtClean="0">
              <a:solidFill>
                <a:schemeClr val="accent4">
                  <a:lumMod val="75000"/>
                </a:schemeClr>
              </a:solidFill>
            </a:endParaRPr>
          </a:p>
          <a:p>
            <a:pPr lvl="1"/>
            <a:r>
              <a:rPr lang="en-US" sz="3600" dirty="0" smtClean="0"/>
              <a:t>How are data and programs preserved?</a:t>
            </a:r>
          </a:p>
        </p:txBody>
      </p:sp>
      <p:sp>
        <p:nvSpPr>
          <p:cNvPr id="3" name="Rectangle 2"/>
          <p:cNvSpPr/>
          <p:nvPr/>
        </p:nvSpPr>
        <p:spPr>
          <a:xfrm>
            <a:off x="678873" y="1825625"/>
            <a:ext cx="11222182" cy="4201102"/>
          </a:xfrm>
          <a:prstGeom prst="rect">
            <a:avLst/>
          </a:prstGeom>
          <a:solidFill>
            <a:schemeClr val="bg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p:cNvSpPr txBox="1"/>
          <p:nvPr/>
        </p:nvSpPr>
        <p:spPr>
          <a:xfrm>
            <a:off x="907473" y="2559915"/>
            <a:ext cx="10764981" cy="1846659"/>
          </a:xfrm>
          <a:prstGeom prst="rect">
            <a:avLst/>
          </a:prstGeom>
          <a:solidFill>
            <a:schemeClr val="bg1"/>
          </a:solidFill>
          <a:effectLst>
            <a:outerShdw blurRad="127000" dist="38100" dir="2700000" algn="tl" rotWithShape="0">
              <a:prstClr val="black">
                <a:alpha val="40000"/>
              </a:prstClr>
            </a:outerShdw>
          </a:effectLst>
        </p:spPr>
        <p:txBody>
          <a:bodyPr wrap="square" rtlCol="0">
            <a:spAutoFit/>
          </a:bodyPr>
          <a:lstStyle/>
          <a:p>
            <a:r>
              <a:rPr lang="en-US" sz="6000" b="1" dirty="0">
                <a:solidFill>
                  <a:schemeClr val="accent1">
                    <a:lumMod val="50000"/>
                  </a:schemeClr>
                </a:solidFill>
              </a:rPr>
              <a:t>Verifiability</a:t>
            </a:r>
          </a:p>
          <a:p>
            <a:pPr lvl="1"/>
            <a:r>
              <a:rPr lang="en-US" sz="5400" dirty="0"/>
              <a:t>How can others obtain access?</a:t>
            </a:r>
          </a:p>
        </p:txBody>
      </p:sp>
    </p:spTree>
    <p:extLst>
      <p:ext uri="{BB962C8B-B14F-4D97-AF65-F5344CB8AC3E}">
        <p14:creationId xmlns:p14="http://schemas.microsoft.com/office/powerpoint/2010/main" val="1315725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5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996141" y="1882967"/>
            <a:ext cx="10045931" cy="1325563"/>
          </a:xfrm>
        </p:spPr>
        <p:txBody>
          <a:bodyPr/>
          <a:lstStyle/>
          <a:p>
            <a:pPr algn="ctr"/>
            <a:r>
              <a:rPr lang="en-US" dirty="0" smtClean="0"/>
              <a:t>Reproducibility problems</a:t>
            </a:r>
            <a:endParaRPr lang="en-US" dirty="0"/>
          </a:p>
        </p:txBody>
      </p:sp>
      <p:sp>
        <p:nvSpPr>
          <p:cNvPr id="2" name="TextBox 1"/>
          <p:cNvSpPr txBox="1"/>
          <p:nvPr/>
        </p:nvSpPr>
        <p:spPr>
          <a:xfrm>
            <a:off x="3380509" y="3879272"/>
            <a:ext cx="6220691" cy="954107"/>
          </a:xfrm>
          <a:prstGeom prst="rect">
            <a:avLst/>
          </a:prstGeom>
          <a:noFill/>
        </p:spPr>
        <p:txBody>
          <a:bodyPr wrap="square" rtlCol="0">
            <a:spAutoFit/>
          </a:bodyPr>
          <a:lstStyle/>
          <a:p>
            <a:pPr marL="342900" indent="-342900">
              <a:buFont typeface="+mj-lt"/>
              <a:buAutoNum type="arabicPeriod"/>
            </a:pPr>
            <a:r>
              <a:rPr lang="en-US" sz="2800" dirty="0" smtClean="0"/>
              <a:t>Is it reproducible in the first place?</a:t>
            </a:r>
          </a:p>
          <a:p>
            <a:pPr marL="342900" indent="-342900">
              <a:buFont typeface="+mj-lt"/>
              <a:buAutoNum type="arabicPeriod"/>
            </a:pPr>
            <a:r>
              <a:rPr lang="en-US" sz="2800" dirty="0" smtClean="0"/>
              <a:t>How can I prove it to others?</a:t>
            </a:r>
            <a:endParaRPr lang="en-US" sz="2800" dirty="0"/>
          </a:p>
        </p:txBody>
      </p:sp>
    </p:spTree>
    <p:extLst>
      <p:ext uri="{BB962C8B-B14F-4D97-AF65-F5344CB8AC3E}">
        <p14:creationId xmlns:p14="http://schemas.microsoft.com/office/powerpoint/2010/main" val="3273054936"/>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p:cNvSpPr txBox="1"/>
          <p:nvPr/>
        </p:nvSpPr>
        <p:spPr>
          <a:xfrm>
            <a:off x="2197100" y="1384300"/>
            <a:ext cx="7717573" cy="4154984"/>
          </a:xfrm>
          <a:prstGeom prst="rect">
            <a:avLst/>
          </a:prstGeom>
          <a:noFill/>
        </p:spPr>
        <p:txBody>
          <a:bodyPr wrap="square" rtlCol="0">
            <a:spAutoFit/>
          </a:bodyPr>
          <a:lstStyle/>
          <a:p>
            <a:pPr algn="ctr"/>
            <a:r>
              <a:rPr lang="en-US" sz="8800" dirty="0" smtClean="0">
                <a:solidFill>
                  <a:schemeClr val="bg1"/>
                </a:solidFill>
              </a:rPr>
              <a:t>Not enough articles are reproducible</a:t>
            </a:r>
            <a:endParaRPr lang="en-US" dirty="0">
              <a:solidFill>
                <a:schemeClr val="bg1"/>
              </a:solidFill>
            </a:endParaRPr>
          </a:p>
        </p:txBody>
      </p:sp>
    </p:spTree>
    <p:extLst>
      <p:ext uri="{BB962C8B-B14F-4D97-AF65-F5344CB8AC3E}">
        <p14:creationId xmlns:p14="http://schemas.microsoft.com/office/powerpoint/2010/main" val="36126801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Textfeld 33"/>
          <p:cNvSpPr txBox="1"/>
          <p:nvPr/>
        </p:nvSpPr>
        <p:spPr>
          <a:xfrm>
            <a:off x="209841" y="1542732"/>
            <a:ext cx="8948810" cy="553998"/>
          </a:xfrm>
          <a:prstGeom prst="rect">
            <a:avLst/>
          </a:prstGeom>
          <a:noFill/>
        </p:spPr>
        <p:txBody>
          <a:bodyPr wrap="square" rtlCol="0">
            <a:spAutoFit/>
          </a:bodyPr>
          <a:lstStyle/>
          <a:p>
            <a:r>
              <a:rPr lang="en-US" sz="3000" b="1" dirty="0">
                <a:latin typeface="Montserrat" panose="00000500000000000000" pitchFamily="50" charset="0"/>
              </a:rPr>
              <a:t>Replication </a:t>
            </a:r>
            <a:r>
              <a:rPr lang="en-US" sz="3000" b="1" dirty="0" smtClean="0">
                <a:latin typeface="Montserrat" panose="00000500000000000000" pitchFamily="50" charset="0"/>
              </a:rPr>
              <a:t>continuum</a:t>
            </a:r>
            <a:endParaRPr lang="de-DE" sz="3000" dirty="0">
              <a:solidFill>
                <a:schemeClr val="accent3"/>
              </a:solidFill>
              <a:latin typeface="Montserrat" panose="00000500000000000000" pitchFamily="50" charset="0"/>
            </a:endParaRPr>
          </a:p>
        </p:txBody>
      </p:sp>
      <p:sp>
        <p:nvSpPr>
          <p:cNvPr id="102" name="Rectangle 101"/>
          <p:cNvSpPr/>
          <p:nvPr/>
        </p:nvSpPr>
        <p:spPr>
          <a:xfrm>
            <a:off x="209841" y="2038094"/>
            <a:ext cx="1031378" cy="53414"/>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 name="Shape 610">
            <a:extLst>
              <a:ext uri="{FF2B5EF4-FFF2-40B4-BE49-F238E27FC236}">
                <a16:creationId xmlns:a16="http://schemas.microsoft.com/office/drawing/2014/main" id="{617EA7EE-2C68-F149-AB49-BEB043A92D18}"/>
              </a:ext>
            </a:extLst>
          </p:cNvPr>
          <p:cNvSpPr/>
          <p:nvPr/>
        </p:nvSpPr>
        <p:spPr>
          <a:xfrm>
            <a:off x="467046" y="4625501"/>
            <a:ext cx="2166218" cy="400091"/>
          </a:xfrm>
          <a:prstGeom prst="rect">
            <a:avLst/>
          </a:prstGeom>
          <a:noFill/>
          <a:ln>
            <a:noFill/>
          </a:ln>
        </p:spPr>
        <p:txBody>
          <a:bodyPr lIns="91412" tIns="45700" rIns="91412" bIns="45700" anchor="t" anchorCtr="0">
            <a:noAutofit/>
          </a:bodyPr>
          <a:lstStyle/>
          <a:p>
            <a:pPr algn="ctr">
              <a:lnSpc>
                <a:spcPct val="130000"/>
              </a:lnSpc>
              <a:buSzPct val="25000"/>
            </a:pPr>
            <a:r>
              <a:rPr lang="id-ID" sz="1501" b="1" dirty="0" err="1">
                <a:latin typeface="Montserrat" panose="00000500000000000000" pitchFamily="50" charset="0"/>
                <a:ea typeface="Roboto"/>
                <a:cs typeface="Roboto"/>
                <a:sym typeface="Roboto"/>
              </a:rPr>
              <a:t>Reproducibility</a:t>
            </a:r>
            <a:endParaRPr lang="id-ID" sz="1501" b="1" dirty="0">
              <a:latin typeface="Montserrat" panose="00000500000000000000" pitchFamily="50" charset="0"/>
              <a:ea typeface="Roboto"/>
              <a:cs typeface="Roboto"/>
              <a:sym typeface="Roboto"/>
            </a:endParaRPr>
          </a:p>
        </p:txBody>
      </p:sp>
      <p:sp>
        <p:nvSpPr>
          <p:cNvPr id="7" name="Textfeld 29">
            <a:extLst>
              <a:ext uri="{FF2B5EF4-FFF2-40B4-BE49-F238E27FC236}">
                <a16:creationId xmlns:a16="http://schemas.microsoft.com/office/drawing/2014/main" id="{6B716C6D-879D-4D42-89C5-D290E801F606}"/>
              </a:ext>
            </a:extLst>
          </p:cNvPr>
          <p:cNvSpPr txBox="1"/>
          <p:nvPr/>
        </p:nvSpPr>
        <p:spPr>
          <a:xfrm>
            <a:off x="450718" y="5133472"/>
            <a:ext cx="2914825" cy="1384995"/>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Narrow Replication (</a:t>
            </a:r>
            <a:r>
              <a:rPr lang="de-DE" sz="1400" dirty="0" err="1">
                <a:solidFill>
                  <a:schemeClr val="bg1">
                    <a:lumMod val="85000"/>
                  </a:schemeClr>
                </a:solidFill>
                <a:latin typeface="+mj-lt"/>
              </a:rPr>
              <a:t>Pesaran</a:t>
            </a:r>
            <a:r>
              <a:rPr lang="de-DE" sz="1400" dirty="0">
                <a:solidFill>
                  <a:schemeClr val="bg1">
                    <a:lumMod val="85000"/>
                  </a:schemeClr>
                </a:solidFill>
                <a:latin typeface="+mj-lt"/>
              </a:rPr>
              <a:t> 2003)</a:t>
            </a:r>
          </a:p>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Pure Replication (</a:t>
            </a:r>
            <a:r>
              <a:rPr lang="de-DE" sz="1400" dirty="0" err="1">
                <a:solidFill>
                  <a:schemeClr val="bg1">
                    <a:lumMod val="85000"/>
                  </a:schemeClr>
                </a:solidFill>
                <a:latin typeface="+mj-lt"/>
              </a:rPr>
              <a:t>Hamermesh</a:t>
            </a:r>
            <a:r>
              <a:rPr lang="de-DE" sz="1400" dirty="0">
                <a:solidFill>
                  <a:schemeClr val="bg1">
                    <a:lumMod val="85000"/>
                  </a:schemeClr>
                </a:solidFill>
                <a:latin typeface="+mj-lt"/>
              </a:rPr>
              <a:t> 2007)</a:t>
            </a:r>
          </a:p>
          <a:p>
            <a:pPr marL="171450" indent="-171450">
              <a:lnSpc>
                <a:spcPct val="150000"/>
              </a:lnSpc>
              <a:buFont typeface="Arial" panose="020B0604020202020204" pitchFamily="34" charset="0"/>
              <a:buChar char="•"/>
            </a:pPr>
            <a:r>
              <a:rPr lang="de-DE" sz="1400" dirty="0" err="1">
                <a:solidFill>
                  <a:schemeClr val="bg1">
                    <a:lumMod val="85000"/>
                  </a:schemeClr>
                </a:solidFill>
                <a:latin typeface="+mj-lt"/>
              </a:rPr>
              <a:t>Verification</a:t>
            </a:r>
            <a:r>
              <a:rPr lang="de-DE" sz="1400" dirty="0">
                <a:solidFill>
                  <a:schemeClr val="bg1">
                    <a:lumMod val="85000"/>
                  </a:schemeClr>
                </a:solidFill>
                <a:latin typeface="+mj-lt"/>
              </a:rPr>
              <a:t> (Clemens 2015)</a:t>
            </a:r>
          </a:p>
        </p:txBody>
      </p:sp>
      <p:sp>
        <p:nvSpPr>
          <p:cNvPr id="8" name="Shape 610">
            <a:extLst>
              <a:ext uri="{FF2B5EF4-FFF2-40B4-BE49-F238E27FC236}">
                <a16:creationId xmlns:a16="http://schemas.microsoft.com/office/drawing/2014/main" id="{7B401221-F159-7944-806E-71343D9B647A}"/>
              </a:ext>
            </a:extLst>
          </p:cNvPr>
          <p:cNvSpPr/>
          <p:nvPr/>
        </p:nvSpPr>
        <p:spPr>
          <a:xfrm>
            <a:off x="4720067" y="4603112"/>
            <a:ext cx="2166218" cy="400091"/>
          </a:xfrm>
          <a:prstGeom prst="rect">
            <a:avLst/>
          </a:prstGeom>
          <a:noFill/>
          <a:ln>
            <a:noFill/>
          </a:ln>
        </p:spPr>
        <p:txBody>
          <a:bodyPr lIns="91412" tIns="45700" rIns="91412" bIns="45700" anchor="t" anchorCtr="0">
            <a:noAutofit/>
          </a:bodyPr>
          <a:lstStyle/>
          <a:p>
            <a:pPr algn="ctr">
              <a:lnSpc>
                <a:spcPct val="130000"/>
              </a:lnSpc>
              <a:buSzPct val="25000"/>
            </a:pPr>
            <a:r>
              <a:rPr lang="id-ID" sz="1501" b="1" dirty="0" err="1">
                <a:latin typeface="Montserrat" panose="00000500000000000000" pitchFamily="50" charset="0"/>
                <a:ea typeface="Roboto"/>
                <a:cs typeface="Roboto"/>
                <a:sym typeface="Roboto"/>
              </a:rPr>
              <a:t>Replicability</a:t>
            </a:r>
            <a:endParaRPr lang="id-ID" sz="1501" b="1" dirty="0">
              <a:latin typeface="Montserrat" panose="00000500000000000000" pitchFamily="50" charset="0"/>
              <a:ea typeface="Roboto"/>
              <a:cs typeface="Roboto"/>
              <a:sym typeface="Roboto"/>
            </a:endParaRPr>
          </a:p>
        </p:txBody>
      </p:sp>
      <p:cxnSp>
        <p:nvCxnSpPr>
          <p:cNvPr id="9" name="Straight Arrow Connector 8">
            <a:extLst>
              <a:ext uri="{FF2B5EF4-FFF2-40B4-BE49-F238E27FC236}">
                <a16:creationId xmlns:a16="http://schemas.microsoft.com/office/drawing/2014/main" id="{A286F938-EA20-1941-9966-69EAAB5F042A}"/>
              </a:ext>
            </a:extLst>
          </p:cNvPr>
          <p:cNvCxnSpPr/>
          <p:nvPr/>
        </p:nvCxnSpPr>
        <p:spPr>
          <a:xfrm>
            <a:off x="615100" y="4343409"/>
            <a:ext cx="10948259" cy="0"/>
          </a:xfrm>
          <a:prstGeom prst="straightConnector1">
            <a:avLst/>
          </a:prstGeom>
          <a:ln w="117475">
            <a:solidFill>
              <a:schemeClr val="accent2">
                <a:lumMod val="60000"/>
                <a:lumOff val="4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Ellipse 28">
            <a:extLst>
              <a:ext uri="{FF2B5EF4-FFF2-40B4-BE49-F238E27FC236}">
                <a16:creationId xmlns:a16="http://schemas.microsoft.com/office/drawing/2014/main" id="{17ED61F6-7386-0946-A29C-5BFA0295B8DD}"/>
              </a:ext>
            </a:extLst>
          </p:cNvPr>
          <p:cNvSpPr/>
          <p:nvPr/>
        </p:nvSpPr>
        <p:spPr>
          <a:xfrm>
            <a:off x="1326276" y="4135858"/>
            <a:ext cx="415102" cy="415102"/>
          </a:xfrm>
          <a:prstGeom prst="ellips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900" b="1" dirty="0">
                <a:solidFill>
                  <a:schemeClr val="tx1"/>
                </a:solidFill>
                <a:latin typeface="+mj-lt"/>
              </a:rPr>
              <a:t>08</a:t>
            </a:r>
          </a:p>
        </p:txBody>
      </p:sp>
      <p:sp>
        <p:nvSpPr>
          <p:cNvPr id="12" name="Ellipse 28">
            <a:extLst>
              <a:ext uri="{FF2B5EF4-FFF2-40B4-BE49-F238E27FC236}">
                <a16:creationId xmlns:a16="http://schemas.microsoft.com/office/drawing/2014/main" id="{E678D831-24B4-3441-BB77-0D88AF251CEF}"/>
              </a:ext>
            </a:extLst>
          </p:cNvPr>
          <p:cNvSpPr/>
          <p:nvPr/>
        </p:nvSpPr>
        <p:spPr>
          <a:xfrm>
            <a:off x="10252562" y="4135858"/>
            <a:ext cx="415102" cy="415102"/>
          </a:xfrm>
          <a:prstGeom prst="ellips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900" b="1" dirty="0">
                <a:solidFill>
                  <a:schemeClr val="tx1"/>
                </a:solidFill>
                <a:latin typeface="+mj-lt"/>
              </a:rPr>
              <a:t>08</a:t>
            </a:r>
          </a:p>
        </p:txBody>
      </p:sp>
      <p:sp>
        <p:nvSpPr>
          <p:cNvPr id="13" name="Ellipse 28">
            <a:extLst>
              <a:ext uri="{FF2B5EF4-FFF2-40B4-BE49-F238E27FC236}">
                <a16:creationId xmlns:a16="http://schemas.microsoft.com/office/drawing/2014/main" id="{42383DAD-243F-4244-9C1B-9A08ABC07170}"/>
              </a:ext>
            </a:extLst>
          </p:cNvPr>
          <p:cNvSpPr/>
          <p:nvPr/>
        </p:nvSpPr>
        <p:spPr>
          <a:xfrm>
            <a:off x="5595625" y="4135858"/>
            <a:ext cx="415102" cy="415102"/>
          </a:xfrm>
          <a:prstGeom prst="ellips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900" b="1" dirty="0">
                <a:solidFill>
                  <a:schemeClr val="tx1"/>
                </a:solidFill>
                <a:latin typeface="+mj-lt"/>
              </a:rPr>
              <a:t>08</a:t>
            </a:r>
          </a:p>
        </p:txBody>
      </p:sp>
      <p:sp>
        <p:nvSpPr>
          <p:cNvPr id="14" name="Textfeld 29">
            <a:extLst>
              <a:ext uri="{FF2B5EF4-FFF2-40B4-BE49-F238E27FC236}">
                <a16:creationId xmlns:a16="http://schemas.microsoft.com/office/drawing/2014/main" id="{31E9F3A0-088B-C042-B24C-C0F3BFC8D18E}"/>
              </a:ext>
            </a:extLst>
          </p:cNvPr>
          <p:cNvSpPr txBox="1"/>
          <p:nvPr/>
        </p:nvSpPr>
        <p:spPr>
          <a:xfrm>
            <a:off x="4720067" y="5097892"/>
            <a:ext cx="3290987" cy="1061829"/>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Wide Replication (</a:t>
            </a:r>
            <a:r>
              <a:rPr lang="de-DE" sz="1400" dirty="0" err="1">
                <a:solidFill>
                  <a:schemeClr val="bg1">
                    <a:lumMod val="85000"/>
                  </a:schemeClr>
                </a:solidFill>
                <a:latin typeface="+mj-lt"/>
              </a:rPr>
              <a:t>Pesaran</a:t>
            </a:r>
            <a:r>
              <a:rPr lang="de-DE" sz="1400" dirty="0">
                <a:solidFill>
                  <a:schemeClr val="bg1">
                    <a:lumMod val="85000"/>
                  </a:schemeClr>
                </a:solidFill>
                <a:latin typeface="+mj-lt"/>
              </a:rPr>
              <a:t> 2003)</a:t>
            </a:r>
          </a:p>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Statistical Replication (</a:t>
            </a:r>
            <a:r>
              <a:rPr lang="de-DE" sz="1400" dirty="0" err="1">
                <a:solidFill>
                  <a:schemeClr val="bg1">
                    <a:lumMod val="85000"/>
                  </a:schemeClr>
                </a:solidFill>
                <a:latin typeface="+mj-lt"/>
              </a:rPr>
              <a:t>Hamermesh</a:t>
            </a:r>
            <a:r>
              <a:rPr lang="de-DE" sz="1400" dirty="0">
                <a:solidFill>
                  <a:schemeClr val="bg1">
                    <a:lumMod val="85000"/>
                  </a:schemeClr>
                </a:solidFill>
                <a:latin typeface="+mj-lt"/>
              </a:rPr>
              <a:t> 2007)</a:t>
            </a:r>
          </a:p>
          <a:p>
            <a:pPr marL="171450" indent="-171450">
              <a:lnSpc>
                <a:spcPct val="150000"/>
              </a:lnSpc>
              <a:buFont typeface="Arial" panose="020B0604020202020204" pitchFamily="34" charset="0"/>
              <a:buChar char="•"/>
            </a:pPr>
            <a:r>
              <a:rPr lang="de-DE" sz="1400" dirty="0" err="1">
                <a:solidFill>
                  <a:schemeClr val="bg1">
                    <a:lumMod val="85000"/>
                  </a:schemeClr>
                </a:solidFill>
                <a:latin typeface="+mj-lt"/>
              </a:rPr>
              <a:t>Reproduction</a:t>
            </a:r>
            <a:r>
              <a:rPr lang="de-DE" sz="1400" dirty="0">
                <a:solidFill>
                  <a:schemeClr val="bg1">
                    <a:lumMod val="85000"/>
                  </a:schemeClr>
                </a:solidFill>
                <a:latin typeface="+mj-lt"/>
              </a:rPr>
              <a:t>/</a:t>
            </a:r>
            <a:r>
              <a:rPr lang="de-DE" sz="1400" dirty="0" err="1">
                <a:solidFill>
                  <a:schemeClr val="bg1">
                    <a:lumMod val="85000"/>
                  </a:schemeClr>
                </a:solidFill>
                <a:latin typeface="+mj-lt"/>
              </a:rPr>
              <a:t>Reanalysis</a:t>
            </a:r>
            <a:r>
              <a:rPr lang="de-DE" sz="1400" dirty="0">
                <a:solidFill>
                  <a:schemeClr val="bg1">
                    <a:lumMod val="85000"/>
                  </a:schemeClr>
                </a:solidFill>
                <a:latin typeface="+mj-lt"/>
              </a:rPr>
              <a:t> (Clemens 2015)</a:t>
            </a:r>
          </a:p>
        </p:txBody>
      </p:sp>
      <p:sp>
        <p:nvSpPr>
          <p:cNvPr id="15" name="Shape 610">
            <a:extLst>
              <a:ext uri="{FF2B5EF4-FFF2-40B4-BE49-F238E27FC236}">
                <a16:creationId xmlns:a16="http://schemas.microsoft.com/office/drawing/2014/main" id="{25628DCA-B093-BD42-99CF-ED182C239EA3}"/>
              </a:ext>
            </a:extLst>
          </p:cNvPr>
          <p:cNvSpPr/>
          <p:nvPr/>
        </p:nvSpPr>
        <p:spPr>
          <a:xfrm>
            <a:off x="9377004" y="4603112"/>
            <a:ext cx="2166218" cy="400091"/>
          </a:xfrm>
          <a:prstGeom prst="rect">
            <a:avLst/>
          </a:prstGeom>
          <a:noFill/>
          <a:ln>
            <a:noFill/>
          </a:ln>
        </p:spPr>
        <p:txBody>
          <a:bodyPr lIns="91412" tIns="45700" rIns="91412" bIns="45700" anchor="t" anchorCtr="0">
            <a:noAutofit/>
          </a:bodyPr>
          <a:lstStyle/>
          <a:p>
            <a:pPr algn="ctr">
              <a:lnSpc>
                <a:spcPct val="130000"/>
              </a:lnSpc>
              <a:buSzPct val="25000"/>
            </a:pPr>
            <a:r>
              <a:rPr lang="id-ID" sz="1501" b="1" dirty="0" err="1">
                <a:latin typeface="Montserrat" panose="00000500000000000000" pitchFamily="50" charset="0"/>
                <a:ea typeface="Roboto"/>
                <a:cs typeface="Roboto"/>
                <a:sym typeface="Roboto"/>
              </a:rPr>
              <a:t>Generalizability</a:t>
            </a:r>
            <a:endParaRPr lang="id-ID" sz="1501" b="1" dirty="0">
              <a:latin typeface="Montserrat" panose="00000500000000000000" pitchFamily="50" charset="0"/>
              <a:ea typeface="Roboto"/>
              <a:cs typeface="Roboto"/>
              <a:sym typeface="Roboto"/>
            </a:endParaRPr>
          </a:p>
        </p:txBody>
      </p:sp>
      <p:sp>
        <p:nvSpPr>
          <p:cNvPr id="16" name="Textfeld 29">
            <a:extLst>
              <a:ext uri="{FF2B5EF4-FFF2-40B4-BE49-F238E27FC236}">
                <a16:creationId xmlns:a16="http://schemas.microsoft.com/office/drawing/2014/main" id="{F74C0FED-F43E-664C-AD70-346213A2FBB0}"/>
              </a:ext>
            </a:extLst>
          </p:cNvPr>
          <p:cNvSpPr txBox="1"/>
          <p:nvPr/>
        </p:nvSpPr>
        <p:spPr>
          <a:xfrm>
            <a:off x="8677339" y="5133472"/>
            <a:ext cx="3290987" cy="1061829"/>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Wider Replication (</a:t>
            </a:r>
            <a:r>
              <a:rPr lang="de-DE" sz="1400" dirty="0" err="1">
                <a:solidFill>
                  <a:schemeClr val="bg1">
                    <a:lumMod val="85000"/>
                  </a:schemeClr>
                </a:solidFill>
                <a:latin typeface="+mj-lt"/>
              </a:rPr>
              <a:t>Pesaran</a:t>
            </a:r>
            <a:r>
              <a:rPr lang="de-DE" sz="1400" dirty="0">
                <a:solidFill>
                  <a:schemeClr val="bg1">
                    <a:lumMod val="85000"/>
                  </a:schemeClr>
                </a:solidFill>
                <a:latin typeface="+mj-lt"/>
              </a:rPr>
              <a:t> 2003)</a:t>
            </a:r>
          </a:p>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Scientific Replication (</a:t>
            </a:r>
            <a:r>
              <a:rPr lang="de-DE" sz="1400" dirty="0" err="1">
                <a:solidFill>
                  <a:schemeClr val="bg1">
                    <a:lumMod val="85000"/>
                  </a:schemeClr>
                </a:solidFill>
                <a:latin typeface="+mj-lt"/>
              </a:rPr>
              <a:t>Hamermesh</a:t>
            </a:r>
            <a:r>
              <a:rPr lang="de-DE" sz="1400" dirty="0">
                <a:solidFill>
                  <a:schemeClr val="bg1">
                    <a:lumMod val="85000"/>
                  </a:schemeClr>
                </a:solidFill>
                <a:latin typeface="+mj-lt"/>
              </a:rPr>
              <a:t> 2007)</a:t>
            </a:r>
          </a:p>
          <a:p>
            <a:pPr marL="171450" indent="-171450">
              <a:lnSpc>
                <a:spcPct val="150000"/>
              </a:lnSpc>
              <a:buFont typeface="Arial" panose="020B0604020202020204" pitchFamily="34" charset="0"/>
              <a:buChar char="•"/>
            </a:pPr>
            <a:r>
              <a:rPr lang="de-DE" sz="1400" dirty="0" err="1">
                <a:solidFill>
                  <a:schemeClr val="bg1">
                    <a:lumMod val="85000"/>
                  </a:schemeClr>
                </a:solidFill>
                <a:latin typeface="+mj-lt"/>
              </a:rPr>
              <a:t>Reanalysis</a:t>
            </a:r>
            <a:r>
              <a:rPr lang="de-DE" sz="1400" dirty="0">
                <a:solidFill>
                  <a:schemeClr val="bg1">
                    <a:lumMod val="85000"/>
                  </a:schemeClr>
                </a:solidFill>
                <a:latin typeface="+mj-lt"/>
              </a:rPr>
              <a:t>/</a:t>
            </a:r>
            <a:r>
              <a:rPr lang="de-DE" sz="1400" dirty="0" err="1">
                <a:solidFill>
                  <a:schemeClr val="bg1">
                    <a:lumMod val="85000"/>
                  </a:schemeClr>
                </a:solidFill>
                <a:latin typeface="+mj-lt"/>
              </a:rPr>
              <a:t>Robustness</a:t>
            </a:r>
            <a:r>
              <a:rPr lang="de-DE" sz="1400" dirty="0">
                <a:solidFill>
                  <a:schemeClr val="bg1">
                    <a:lumMod val="85000"/>
                  </a:schemeClr>
                </a:solidFill>
                <a:latin typeface="+mj-lt"/>
              </a:rPr>
              <a:t> (Clemens 2015)</a:t>
            </a:r>
          </a:p>
        </p:txBody>
      </p:sp>
      <p:cxnSp>
        <p:nvCxnSpPr>
          <p:cNvPr id="18" name="Straight Arrow Connector 17">
            <a:extLst>
              <a:ext uri="{FF2B5EF4-FFF2-40B4-BE49-F238E27FC236}">
                <a16:creationId xmlns:a16="http://schemas.microsoft.com/office/drawing/2014/main" id="{9853D58C-613D-D243-A9B2-88AE15222990}"/>
              </a:ext>
            </a:extLst>
          </p:cNvPr>
          <p:cNvCxnSpPr>
            <a:cxnSpLocks/>
          </p:cNvCxnSpPr>
          <p:nvPr/>
        </p:nvCxnSpPr>
        <p:spPr>
          <a:xfrm flipH="1">
            <a:off x="1741378" y="3094850"/>
            <a:ext cx="1674802" cy="966468"/>
          </a:xfrm>
          <a:prstGeom prst="straightConnector1">
            <a:avLst/>
          </a:prstGeom>
          <a:ln w="85725">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3" name="Table 2"/>
          <p:cNvGraphicFramePr>
            <a:graphicFrameLocks noGrp="1"/>
          </p:cNvGraphicFramePr>
          <p:nvPr/>
        </p:nvGraphicFramePr>
        <p:xfrm>
          <a:off x="3102866" y="2454198"/>
          <a:ext cx="6525387" cy="1112520"/>
        </p:xfrm>
        <a:graphic>
          <a:graphicData uri="http://schemas.openxmlformats.org/drawingml/2006/table">
            <a:tbl>
              <a:tblPr bandRow="1">
                <a:tableStyleId>{21E4AEA4-8DFA-4A89-87EB-49C32662AFE0}</a:tableStyleId>
              </a:tblPr>
              <a:tblGrid>
                <a:gridCol w="1748975">
                  <a:extLst>
                    <a:ext uri="{9D8B030D-6E8A-4147-A177-3AD203B41FA5}">
                      <a16:colId xmlns:a16="http://schemas.microsoft.com/office/drawing/2014/main" val="3059663525"/>
                    </a:ext>
                  </a:extLst>
                </a:gridCol>
                <a:gridCol w="1447359">
                  <a:extLst>
                    <a:ext uri="{9D8B030D-6E8A-4147-A177-3AD203B41FA5}">
                      <a16:colId xmlns:a16="http://schemas.microsoft.com/office/drawing/2014/main" val="997961929"/>
                    </a:ext>
                  </a:extLst>
                </a:gridCol>
                <a:gridCol w="1629535">
                  <a:extLst>
                    <a:ext uri="{9D8B030D-6E8A-4147-A177-3AD203B41FA5}">
                      <a16:colId xmlns:a16="http://schemas.microsoft.com/office/drawing/2014/main" val="2093557392"/>
                    </a:ext>
                  </a:extLst>
                </a:gridCol>
                <a:gridCol w="1699518">
                  <a:extLst>
                    <a:ext uri="{9D8B030D-6E8A-4147-A177-3AD203B41FA5}">
                      <a16:colId xmlns:a16="http://schemas.microsoft.com/office/drawing/2014/main" val="767439659"/>
                    </a:ext>
                  </a:extLst>
                </a:gridCol>
              </a:tblGrid>
              <a:tr h="370840">
                <a:tc>
                  <a:txBody>
                    <a:bodyPr/>
                    <a:lstStyle/>
                    <a:p>
                      <a:r>
                        <a:rPr lang="en-US" dirty="0" smtClean="0"/>
                        <a:t>Same data</a:t>
                      </a:r>
                      <a:endParaRPr lang="en-US" dirty="0"/>
                    </a:p>
                  </a:txBody>
                  <a:tcPr/>
                </a:tc>
                <a:tc>
                  <a:txBody>
                    <a:bodyPr/>
                    <a:lstStyle/>
                    <a:p>
                      <a:r>
                        <a:rPr lang="en-US" dirty="0" smtClean="0"/>
                        <a:t>Same code</a:t>
                      </a:r>
                      <a:endParaRPr lang="en-US" dirty="0"/>
                    </a:p>
                  </a:txBody>
                  <a:tcPr/>
                </a:tc>
                <a:tc>
                  <a:txBody>
                    <a:bodyPr/>
                    <a:lstStyle/>
                    <a:p>
                      <a:r>
                        <a:rPr lang="en-US" dirty="0" smtClean="0"/>
                        <a:t>Same methods</a:t>
                      </a:r>
                      <a:endParaRPr lang="en-US" dirty="0"/>
                    </a:p>
                  </a:txBody>
                  <a:tcPr/>
                </a:tc>
                <a:tc>
                  <a:txBody>
                    <a:bodyPr/>
                    <a:lstStyle/>
                    <a:p>
                      <a:r>
                        <a:rPr lang="en-US" dirty="0" smtClean="0"/>
                        <a:t>Same context</a:t>
                      </a:r>
                      <a:endParaRPr lang="en-US" dirty="0"/>
                    </a:p>
                  </a:txBody>
                  <a:tcPr/>
                </a:tc>
                <a:extLst>
                  <a:ext uri="{0D108BD9-81ED-4DB2-BD59-A6C34878D82A}">
                    <a16:rowId xmlns:a16="http://schemas.microsoft.com/office/drawing/2014/main" val="745474162"/>
                  </a:ext>
                </a:extLst>
              </a:tr>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727781400"/>
                  </a:ext>
                </a:extLst>
              </a:tr>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770678684"/>
                  </a:ext>
                </a:extLst>
              </a:tr>
            </a:tbl>
          </a:graphicData>
        </a:graphic>
      </p:graphicFrame>
    </p:spTree>
    <p:extLst>
      <p:ext uri="{BB962C8B-B14F-4D97-AF65-F5344CB8AC3E}">
        <p14:creationId xmlns:p14="http://schemas.microsoft.com/office/powerpoint/2010/main" val="1110610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4AF8F-F213-4D6A-B8D4-6C51FA80B1D2}"/>
              </a:ext>
            </a:extLst>
          </p:cNvPr>
          <p:cNvSpPr>
            <a:spLocks noGrp="1"/>
          </p:cNvSpPr>
          <p:nvPr>
            <p:ph type="title"/>
          </p:nvPr>
        </p:nvSpPr>
        <p:spPr>
          <a:xfrm>
            <a:off x="1554480" y="365125"/>
            <a:ext cx="9784080" cy="1325563"/>
          </a:xfrm>
        </p:spPr>
        <p:txBody>
          <a:bodyPr/>
          <a:lstStyle/>
          <a:p>
            <a:r>
              <a:rPr lang="en-US" dirty="0" smtClean="0"/>
              <a:t>Results?</a:t>
            </a:r>
            <a:endParaRPr lang="en-US" dirty="0"/>
          </a:p>
        </p:txBody>
      </p:sp>
      <p:graphicFrame>
        <p:nvGraphicFramePr>
          <p:cNvPr id="5" name="Content Placeholder 4"/>
          <p:cNvGraphicFramePr>
            <a:graphicFrameLocks noGrp="1"/>
          </p:cNvGraphicFramePr>
          <p:nvPr>
            <p:ph idx="1"/>
            <p:extLst/>
          </p:nvPr>
        </p:nvGraphicFramePr>
        <p:xfrm>
          <a:off x="838200" y="1825625"/>
          <a:ext cx="10515600" cy="4351338"/>
        </p:xfrm>
        <a:graphic>
          <a:graphicData uri="http://schemas.openxmlformats.org/drawingml/2006/chart">
            <c:chart xmlns:c="http://schemas.openxmlformats.org/drawingml/2006/chart" xmlns:r="http://schemas.openxmlformats.org/officeDocument/2006/relationships" r:id="rId2"/>
          </a:graphicData>
        </a:graphic>
      </p:graphicFrame>
      <p:cxnSp>
        <p:nvCxnSpPr>
          <p:cNvPr id="6" name="Straight Arrow Connector 5"/>
          <p:cNvCxnSpPr/>
          <p:nvPr/>
        </p:nvCxnSpPr>
        <p:spPr>
          <a:xfrm>
            <a:off x="9160933" y="1566333"/>
            <a:ext cx="1032934" cy="939800"/>
          </a:xfrm>
          <a:prstGeom prst="straightConnector1">
            <a:avLst/>
          </a:prstGeom>
          <a:ln w="1270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13156936"/>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4AF8F-F213-4D6A-B8D4-6C51FA80B1D2}"/>
              </a:ext>
            </a:extLst>
          </p:cNvPr>
          <p:cNvSpPr>
            <a:spLocks noGrp="1"/>
          </p:cNvSpPr>
          <p:nvPr>
            <p:ph type="title"/>
          </p:nvPr>
        </p:nvSpPr>
        <p:spPr>
          <a:xfrm>
            <a:off x="1554480" y="365125"/>
            <a:ext cx="9784080" cy="1325563"/>
          </a:xfrm>
        </p:spPr>
        <p:txBody>
          <a:bodyPr/>
          <a:lstStyle/>
          <a:p>
            <a:r>
              <a:rPr lang="en-US" dirty="0"/>
              <a:t>Some key statistics</a:t>
            </a:r>
          </a:p>
        </p:txBody>
      </p:sp>
      <p:graphicFrame>
        <p:nvGraphicFramePr>
          <p:cNvPr id="4" name="Content Placeholder 3">
            <a:extLst>
              <a:ext uri="{FF2B5EF4-FFF2-40B4-BE49-F238E27FC236}">
                <a16:creationId xmlns:a16="http://schemas.microsoft.com/office/drawing/2014/main" id="{3451F396-6739-4D9A-829C-7DA5C7C1255F}"/>
              </a:ext>
            </a:extLst>
          </p:cNvPr>
          <p:cNvGraphicFramePr>
            <a:graphicFrameLocks noGrp="1"/>
          </p:cNvGraphicFramePr>
          <p:nvPr>
            <p:ph idx="1"/>
            <p:extLst/>
          </p:nvPr>
        </p:nvGraphicFramePr>
        <p:xfrm>
          <a:off x="939522" y="1865598"/>
          <a:ext cx="10515601" cy="4079240"/>
        </p:xfrm>
        <a:graphic>
          <a:graphicData uri="http://schemas.openxmlformats.org/drawingml/2006/table">
            <a:tbl>
              <a:tblPr firstRow="1" bandRow="1">
                <a:tableStyleId>{5C22544A-7EE6-4342-B048-85BDC9FD1C3A}</a:tableStyleId>
              </a:tblPr>
              <a:tblGrid>
                <a:gridCol w="3928811">
                  <a:extLst>
                    <a:ext uri="{9D8B030D-6E8A-4147-A177-3AD203B41FA5}">
                      <a16:colId xmlns:a16="http://schemas.microsoft.com/office/drawing/2014/main" val="2413352468"/>
                    </a:ext>
                  </a:extLst>
                </a:gridCol>
                <a:gridCol w="465667">
                  <a:extLst>
                    <a:ext uri="{9D8B030D-6E8A-4147-A177-3AD203B41FA5}">
                      <a16:colId xmlns:a16="http://schemas.microsoft.com/office/drawing/2014/main" val="2890217199"/>
                    </a:ext>
                  </a:extLst>
                </a:gridCol>
                <a:gridCol w="372533">
                  <a:extLst>
                    <a:ext uri="{9D8B030D-6E8A-4147-A177-3AD203B41FA5}">
                      <a16:colId xmlns:a16="http://schemas.microsoft.com/office/drawing/2014/main" val="317470476"/>
                    </a:ext>
                  </a:extLst>
                </a:gridCol>
                <a:gridCol w="728134">
                  <a:extLst>
                    <a:ext uri="{9D8B030D-6E8A-4147-A177-3AD203B41FA5}">
                      <a16:colId xmlns:a16="http://schemas.microsoft.com/office/drawing/2014/main" val="1459328702"/>
                    </a:ext>
                  </a:extLst>
                </a:gridCol>
                <a:gridCol w="975265">
                  <a:extLst>
                    <a:ext uri="{9D8B030D-6E8A-4147-A177-3AD203B41FA5}">
                      <a16:colId xmlns:a16="http://schemas.microsoft.com/office/drawing/2014/main" val="1056862685"/>
                    </a:ext>
                  </a:extLst>
                </a:gridCol>
                <a:gridCol w="1294082">
                  <a:extLst>
                    <a:ext uri="{9D8B030D-6E8A-4147-A177-3AD203B41FA5}">
                      <a16:colId xmlns:a16="http://schemas.microsoft.com/office/drawing/2014/main" val="1873812096"/>
                    </a:ext>
                  </a:extLst>
                </a:gridCol>
                <a:gridCol w="424176">
                  <a:extLst>
                    <a:ext uri="{9D8B030D-6E8A-4147-A177-3AD203B41FA5}">
                      <a16:colId xmlns:a16="http://schemas.microsoft.com/office/drawing/2014/main" val="200168760"/>
                    </a:ext>
                  </a:extLst>
                </a:gridCol>
                <a:gridCol w="1440647">
                  <a:extLst>
                    <a:ext uri="{9D8B030D-6E8A-4147-A177-3AD203B41FA5}">
                      <a16:colId xmlns:a16="http://schemas.microsoft.com/office/drawing/2014/main" val="3288696754"/>
                    </a:ext>
                  </a:extLst>
                </a:gridCol>
                <a:gridCol w="886286">
                  <a:extLst>
                    <a:ext uri="{9D8B030D-6E8A-4147-A177-3AD203B41FA5}">
                      <a16:colId xmlns:a16="http://schemas.microsoft.com/office/drawing/2014/main" val="3813918256"/>
                    </a:ext>
                  </a:extLst>
                </a:gridCol>
              </a:tblGrid>
              <a:tr h="370840">
                <a:tc>
                  <a:txBody>
                    <a:bodyPr/>
                    <a:lstStyle/>
                    <a:p>
                      <a:pPr algn="l" fontAlgn="b"/>
                      <a:r>
                        <a:rPr lang="en-US" sz="2000" b="1" i="0" u="none" strike="noStrike" dirty="0">
                          <a:solidFill>
                            <a:srgbClr val="000000"/>
                          </a:solidFill>
                          <a:effectLst/>
                          <a:latin typeface="Calibri" panose="020F0502020204030204" pitchFamily="34" charset="0"/>
                        </a:rPr>
                        <a:t>Study</a:t>
                      </a:r>
                    </a:p>
                  </a:txBody>
                  <a:tcPr marL="6350" marR="6350" marT="6350" marB="0" anchor="b"/>
                </a:tc>
                <a:tc>
                  <a:txBody>
                    <a:bodyPr/>
                    <a:lstStyle/>
                    <a:p>
                      <a:pPr algn="l" fontAlgn="b"/>
                      <a:r>
                        <a:rPr lang="en-US" sz="1600" b="1" i="0" u="none" strike="noStrike" dirty="0">
                          <a:solidFill>
                            <a:srgbClr val="000000"/>
                          </a:solidFill>
                          <a:effectLst/>
                          <a:latin typeface="Calibri" panose="020F0502020204030204" pitchFamily="34" charset="0"/>
                        </a:rPr>
                        <a:t>Year</a:t>
                      </a:r>
                    </a:p>
                  </a:txBody>
                  <a:tcPr marL="6350" marR="6350" marT="6350" marB="0" anchor="b"/>
                </a:tc>
                <a:tc>
                  <a:txBody>
                    <a:bodyPr/>
                    <a:lstStyle/>
                    <a:p>
                      <a:pPr algn="l" fontAlgn="b"/>
                      <a:r>
                        <a:rPr lang="en-US" sz="1600" b="1" i="0" u="none" strike="noStrike" dirty="0">
                          <a:solidFill>
                            <a:srgbClr val="000000"/>
                          </a:solidFill>
                          <a:effectLst/>
                          <a:latin typeface="Calibri" panose="020F0502020204030204" pitchFamily="34" charset="0"/>
                        </a:rPr>
                        <a:t>N</a:t>
                      </a:r>
                    </a:p>
                  </a:txBody>
                  <a:tcPr marL="6350" marR="6350" marT="6350" marB="0" anchor="b"/>
                </a:tc>
                <a:tc>
                  <a:txBody>
                    <a:bodyPr/>
                    <a:lstStyle/>
                    <a:p>
                      <a:pPr algn="l" fontAlgn="b"/>
                      <a:r>
                        <a:rPr lang="en-US" sz="1600" b="1" i="0" u="none" strike="noStrike" dirty="0">
                          <a:solidFill>
                            <a:srgbClr val="000000"/>
                          </a:solidFill>
                          <a:effectLst/>
                          <a:latin typeface="Calibri" panose="020F0502020204030204" pitchFamily="34" charset="0"/>
                        </a:rPr>
                        <a:t>Success</a:t>
                      </a:r>
                    </a:p>
                  </a:txBody>
                  <a:tcPr marL="6350" marR="6350" marT="6350" marB="0" anchor="b"/>
                </a:tc>
                <a:tc>
                  <a:txBody>
                    <a:bodyPr/>
                    <a:lstStyle/>
                    <a:p>
                      <a:pPr algn="l" fontAlgn="b"/>
                      <a:r>
                        <a:rPr lang="en-US" sz="1100" b="1" i="0" u="none" strike="noStrike">
                          <a:solidFill>
                            <a:srgbClr val="000000"/>
                          </a:solidFill>
                          <a:effectLst/>
                          <a:latin typeface="Calibri" panose="020F0502020204030204" pitchFamily="34" charset="0"/>
                        </a:rPr>
                        <a:t>Type</a:t>
                      </a:r>
                    </a:p>
                  </a:txBody>
                  <a:tcPr marL="6350" marR="6350" marT="6350" marB="0" anchor="b"/>
                </a:tc>
                <a:tc>
                  <a:txBody>
                    <a:bodyPr/>
                    <a:lstStyle/>
                    <a:p>
                      <a:pPr algn="l" fontAlgn="b"/>
                      <a:r>
                        <a:rPr lang="en-US" sz="1100" b="1" i="0" u="none" strike="noStrike">
                          <a:solidFill>
                            <a:srgbClr val="000000"/>
                          </a:solidFill>
                          <a:effectLst/>
                          <a:latin typeface="Calibri" panose="020F0502020204030204" pitchFamily="34" charset="0"/>
                        </a:rPr>
                        <a:t>Type-R</a:t>
                      </a:r>
                    </a:p>
                  </a:txBody>
                  <a:tcPr marL="6350" marR="6350" marT="6350" marB="0" anchor="b"/>
                </a:tc>
                <a:tc>
                  <a:txBody>
                    <a:bodyPr/>
                    <a:lstStyle/>
                    <a:p>
                      <a:pPr algn="l" fontAlgn="b"/>
                      <a:r>
                        <a:rPr lang="en-US" sz="1100" b="1" i="0" u="none" strike="noStrike">
                          <a:solidFill>
                            <a:srgbClr val="000000"/>
                          </a:solidFill>
                          <a:effectLst/>
                          <a:latin typeface="Calibri" panose="020F0502020204030204" pitchFamily="34" charset="0"/>
                        </a:rPr>
                        <a:t>Type-Data</a:t>
                      </a:r>
                    </a:p>
                  </a:txBody>
                  <a:tcPr marL="6350" marR="6350" marT="6350" marB="0" anchor="b"/>
                </a:tc>
                <a:tc>
                  <a:txBody>
                    <a:bodyPr/>
                    <a:lstStyle/>
                    <a:p>
                      <a:pPr algn="l" fontAlgn="b"/>
                      <a:r>
                        <a:rPr lang="en-US" sz="2000" b="1" i="0" u="none" strike="noStrike" dirty="0">
                          <a:solidFill>
                            <a:srgbClr val="000000"/>
                          </a:solidFill>
                          <a:effectLst/>
                          <a:latin typeface="Calibri" panose="020F0502020204030204" pitchFamily="34" charset="0"/>
                        </a:rPr>
                        <a:t>Percent</a:t>
                      </a:r>
                    </a:p>
                  </a:txBody>
                  <a:tcPr marL="6350" marR="6350" marT="6350" marB="0" anchor="b"/>
                </a:tc>
                <a:tc>
                  <a:txBody>
                    <a:bodyPr/>
                    <a:lstStyle/>
                    <a:p>
                      <a:pPr algn="l" fontAlgn="b"/>
                      <a:r>
                        <a:rPr lang="en-US" sz="1100" b="1" i="0" u="none" strike="noStrike">
                          <a:solidFill>
                            <a:srgbClr val="000000"/>
                          </a:solidFill>
                          <a:effectLst/>
                          <a:latin typeface="Calibri" panose="020F0502020204030204" pitchFamily="34" charset="0"/>
                        </a:rPr>
                        <a:t>Field</a:t>
                      </a:r>
                    </a:p>
                  </a:txBody>
                  <a:tcPr marL="6350" marR="6350" marT="6350" marB="0" anchor="b"/>
                </a:tc>
                <a:extLst>
                  <a:ext uri="{0D108BD9-81ED-4DB2-BD59-A6C34878D82A}">
                    <a16:rowId xmlns:a16="http://schemas.microsoft.com/office/drawing/2014/main" val="1984754388"/>
                  </a:ext>
                </a:extLst>
              </a:tr>
              <a:tr h="370840">
                <a:tc>
                  <a:txBody>
                    <a:bodyPr/>
                    <a:lstStyle/>
                    <a:p>
                      <a:pPr algn="l" fontAlgn="b"/>
                      <a:r>
                        <a:rPr lang="en-US" sz="2000" b="1" i="0" u="none" strike="noStrike" dirty="0" err="1">
                          <a:solidFill>
                            <a:srgbClr val="000000"/>
                          </a:solidFill>
                          <a:effectLst/>
                          <a:latin typeface="Calibri" panose="020F0502020204030204" pitchFamily="34" charset="0"/>
                        </a:rPr>
                        <a:t>Dewald</a:t>
                      </a:r>
                      <a:r>
                        <a:rPr lang="en-US" sz="2000" b="1" i="0" u="none" strike="noStrike" dirty="0">
                          <a:solidFill>
                            <a:srgbClr val="000000"/>
                          </a:solidFill>
                          <a:effectLst/>
                          <a:latin typeface="Calibri" panose="020F0502020204030204" pitchFamily="34" charset="0"/>
                        </a:rPr>
                        <a:t> </a:t>
                      </a:r>
                      <a:r>
                        <a:rPr lang="en-US" sz="2000" b="1" i="0" u="none" strike="noStrike" dirty="0" err="1">
                          <a:solidFill>
                            <a:srgbClr val="000000"/>
                          </a:solidFill>
                          <a:effectLst/>
                          <a:latin typeface="Calibri" panose="020F0502020204030204" pitchFamily="34" charset="0"/>
                        </a:rPr>
                        <a:t>Thursby</a:t>
                      </a:r>
                      <a:r>
                        <a:rPr lang="en-US" sz="2000" b="1" i="0" u="none" strike="noStrike" dirty="0">
                          <a:solidFill>
                            <a:srgbClr val="000000"/>
                          </a:solidFill>
                          <a:effectLst/>
                          <a:latin typeface="Calibri" panose="020F0502020204030204" pitchFamily="34" charset="0"/>
                        </a:rPr>
                        <a:t> Anderson</a:t>
                      </a:r>
                    </a:p>
                  </a:txBody>
                  <a:tcPr marL="6350" marR="6350" marT="6350" marB="0" anchor="b"/>
                </a:tc>
                <a:tc>
                  <a:txBody>
                    <a:bodyPr/>
                    <a:lstStyle/>
                    <a:p>
                      <a:pPr algn="r" fontAlgn="b"/>
                      <a:r>
                        <a:rPr lang="en-US" sz="1600" b="1" i="0" u="none" strike="noStrike" dirty="0">
                          <a:solidFill>
                            <a:srgbClr val="000000"/>
                          </a:solidFill>
                          <a:effectLst/>
                          <a:latin typeface="Calibri" panose="020F0502020204030204" pitchFamily="34" charset="0"/>
                        </a:rPr>
                        <a:t>1986</a:t>
                      </a:r>
                    </a:p>
                  </a:txBody>
                  <a:tcPr marL="6350" marR="6350" marT="6350" marB="0" anchor="b"/>
                </a:tc>
                <a:tc>
                  <a:txBody>
                    <a:bodyPr/>
                    <a:lstStyle/>
                    <a:p>
                      <a:pPr algn="r" fontAlgn="b"/>
                      <a:r>
                        <a:rPr lang="en-US" sz="1600" b="1" i="0" u="none" strike="noStrike" dirty="0">
                          <a:solidFill>
                            <a:srgbClr val="000000"/>
                          </a:solidFill>
                          <a:effectLst/>
                          <a:latin typeface="Calibri" panose="020F0502020204030204" pitchFamily="34" charset="0"/>
                        </a:rPr>
                        <a:t>54</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2</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Complete</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Reproducibility</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Avail</a:t>
                      </a:r>
                    </a:p>
                  </a:txBody>
                  <a:tcPr marL="6350" marR="6350" marT="6350" marB="0" anchor="b"/>
                </a:tc>
                <a:tc>
                  <a:txBody>
                    <a:bodyPr/>
                    <a:lstStyle/>
                    <a:p>
                      <a:pPr algn="r" fontAlgn="b"/>
                      <a:r>
                        <a:rPr lang="en-US" sz="2000" b="1" i="0" u="none" strike="noStrike" dirty="0">
                          <a:solidFill>
                            <a:srgbClr val="000000"/>
                          </a:solidFill>
                          <a:effectLst/>
                          <a:latin typeface="Calibri" panose="020F0502020204030204" pitchFamily="34" charset="0"/>
                        </a:rPr>
                        <a:t>4%</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Economics</a:t>
                      </a:r>
                    </a:p>
                  </a:txBody>
                  <a:tcPr marL="6350" marR="6350" marT="6350" marB="0" anchor="b"/>
                </a:tc>
                <a:extLst>
                  <a:ext uri="{0D108BD9-81ED-4DB2-BD59-A6C34878D82A}">
                    <a16:rowId xmlns:a16="http://schemas.microsoft.com/office/drawing/2014/main" val="2580831559"/>
                  </a:ext>
                </a:extLst>
              </a:tr>
              <a:tr h="370840">
                <a:tc>
                  <a:txBody>
                    <a:bodyPr/>
                    <a:lstStyle/>
                    <a:p>
                      <a:pPr algn="l" fontAlgn="b"/>
                      <a:r>
                        <a:rPr lang="en-US" sz="2000" b="1" i="0" u="none" strike="noStrike" dirty="0" err="1">
                          <a:solidFill>
                            <a:srgbClr val="000000"/>
                          </a:solidFill>
                          <a:effectLst/>
                          <a:latin typeface="Calibri" panose="020F0502020204030204" pitchFamily="34" charset="0"/>
                        </a:rPr>
                        <a:t>Dewald</a:t>
                      </a:r>
                      <a:r>
                        <a:rPr lang="en-US" sz="2000" b="1" i="0" u="none" strike="noStrike" dirty="0">
                          <a:solidFill>
                            <a:srgbClr val="000000"/>
                          </a:solidFill>
                          <a:effectLst/>
                          <a:latin typeface="Calibri" panose="020F0502020204030204" pitchFamily="34" charset="0"/>
                        </a:rPr>
                        <a:t> </a:t>
                      </a:r>
                      <a:r>
                        <a:rPr lang="en-US" sz="2000" b="1" i="0" u="none" strike="noStrike" dirty="0" err="1">
                          <a:solidFill>
                            <a:srgbClr val="000000"/>
                          </a:solidFill>
                          <a:effectLst/>
                          <a:latin typeface="Calibri" panose="020F0502020204030204" pitchFamily="34" charset="0"/>
                        </a:rPr>
                        <a:t>Thursby</a:t>
                      </a:r>
                      <a:r>
                        <a:rPr lang="en-US" sz="2000" b="1" i="0" u="none" strike="noStrike" dirty="0">
                          <a:solidFill>
                            <a:srgbClr val="000000"/>
                          </a:solidFill>
                          <a:effectLst/>
                          <a:latin typeface="Calibri" panose="020F0502020204030204" pitchFamily="34" charset="0"/>
                        </a:rPr>
                        <a:t> Anderson</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1986</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54</a:t>
                      </a:r>
                    </a:p>
                  </a:txBody>
                  <a:tcPr marL="6350" marR="6350" marT="6350" marB="0" anchor="b"/>
                </a:tc>
                <a:tc>
                  <a:txBody>
                    <a:bodyPr/>
                    <a:lstStyle/>
                    <a:p>
                      <a:pPr algn="r" fontAlgn="b"/>
                      <a:r>
                        <a:rPr lang="en-US" sz="1600" b="1" i="0" u="none" strike="noStrike" dirty="0">
                          <a:solidFill>
                            <a:srgbClr val="000000"/>
                          </a:solidFill>
                          <a:effectLst/>
                          <a:latin typeface="Calibri" panose="020F0502020204030204" pitchFamily="34" charset="0"/>
                        </a:rPr>
                        <a:t>7</a:t>
                      </a:r>
                    </a:p>
                  </a:txBody>
                  <a:tcPr marL="6350" marR="6350" marT="6350" marB="0" anchor="b"/>
                </a:tc>
                <a:tc>
                  <a:txBody>
                    <a:bodyPr/>
                    <a:lstStyle/>
                    <a:p>
                      <a:pPr algn="l" fontAlgn="b"/>
                      <a:r>
                        <a:rPr lang="en-US" sz="1100" b="0" i="0" u="none" strike="noStrike" dirty="0">
                          <a:solidFill>
                            <a:srgbClr val="000000"/>
                          </a:solidFill>
                          <a:effectLst/>
                          <a:latin typeface="Calibri" panose="020F0502020204030204" pitchFamily="34" charset="0"/>
                        </a:rPr>
                        <a:t>Partial</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Reproducibility</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Avail</a:t>
                      </a:r>
                    </a:p>
                  </a:txBody>
                  <a:tcPr marL="6350" marR="6350" marT="6350" marB="0" anchor="b"/>
                </a:tc>
                <a:tc>
                  <a:txBody>
                    <a:bodyPr/>
                    <a:lstStyle/>
                    <a:p>
                      <a:pPr algn="r" fontAlgn="b"/>
                      <a:r>
                        <a:rPr lang="en-US" sz="2000" b="1" i="0" u="none" strike="noStrike" dirty="0">
                          <a:solidFill>
                            <a:srgbClr val="000000"/>
                          </a:solidFill>
                          <a:effectLst/>
                          <a:latin typeface="Calibri" panose="020F0502020204030204" pitchFamily="34" charset="0"/>
                        </a:rPr>
                        <a:t>13%</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Economics</a:t>
                      </a:r>
                    </a:p>
                  </a:txBody>
                  <a:tcPr marL="6350" marR="6350" marT="6350" marB="0" anchor="b"/>
                </a:tc>
                <a:extLst>
                  <a:ext uri="{0D108BD9-81ED-4DB2-BD59-A6C34878D82A}">
                    <a16:rowId xmlns:a16="http://schemas.microsoft.com/office/drawing/2014/main" val="3976549581"/>
                  </a:ext>
                </a:extLst>
              </a:tr>
              <a:tr h="370840">
                <a:tc>
                  <a:txBody>
                    <a:bodyPr/>
                    <a:lstStyle/>
                    <a:p>
                      <a:pPr algn="l" fontAlgn="b"/>
                      <a:r>
                        <a:rPr lang="en-US" sz="2000" b="1" i="0" u="none" strike="noStrike" dirty="0">
                          <a:solidFill>
                            <a:srgbClr val="000000"/>
                          </a:solidFill>
                          <a:effectLst/>
                          <a:latin typeface="Calibri" panose="020F0502020204030204" pitchFamily="34" charset="0"/>
                        </a:rPr>
                        <a:t>McCullough </a:t>
                      </a:r>
                      <a:r>
                        <a:rPr lang="en-US" sz="2000" b="1" i="0" u="none" strike="noStrike" dirty="0" err="1">
                          <a:solidFill>
                            <a:srgbClr val="000000"/>
                          </a:solidFill>
                          <a:effectLst/>
                          <a:latin typeface="Calibri" panose="020F0502020204030204" pitchFamily="34" charset="0"/>
                        </a:rPr>
                        <a:t>McGeary</a:t>
                      </a:r>
                      <a:r>
                        <a:rPr lang="en-US" sz="2000" b="1" i="0" u="none" strike="noStrike" dirty="0">
                          <a:solidFill>
                            <a:srgbClr val="000000"/>
                          </a:solidFill>
                          <a:effectLst/>
                          <a:latin typeface="Calibri" panose="020F0502020204030204" pitchFamily="34" charset="0"/>
                        </a:rPr>
                        <a:t> Harrison</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2006</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186</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14</a:t>
                      </a:r>
                    </a:p>
                  </a:txBody>
                  <a:tcPr marL="6350" marR="6350" marT="6350" marB="0" anchor="b"/>
                </a:tc>
                <a:tc>
                  <a:txBody>
                    <a:bodyPr/>
                    <a:lstStyle/>
                    <a:p>
                      <a:pPr algn="l" fontAlgn="b"/>
                      <a:r>
                        <a:rPr lang="en-US" sz="1100" b="0" i="0" u="none" strike="noStrike" dirty="0">
                          <a:solidFill>
                            <a:srgbClr val="000000"/>
                          </a:solidFill>
                          <a:effectLst/>
                          <a:latin typeface="Calibri" panose="020F0502020204030204" pitchFamily="34" charset="0"/>
                        </a:rPr>
                        <a:t>Complete</a:t>
                      </a:r>
                    </a:p>
                  </a:txBody>
                  <a:tcPr marL="6350" marR="6350" marT="6350" marB="0" anchor="b"/>
                </a:tc>
                <a:tc>
                  <a:txBody>
                    <a:bodyPr/>
                    <a:lstStyle/>
                    <a:p>
                      <a:pPr algn="l" fontAlgn="b"/>
                      <a:r>
                        <a:rPr lang="en-US" sz="1100" b="0" i="0" u="none" strike="noStrike" dirty="0">
                          <a:solidFill>
                            <a:srgbClr val="000000"/>
                          </a:solidFill>
                          <a:effectLst/>
                          <a:latin typeface="Calibri" panose="020F0502020204030204" pitchFamily="34" charset="0"/>
                        </a:rPr>
                        <a:t>Reproducibility</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All</a:t>
                      </a:r>
                    </a:p>
                  </a:txBody>
                  <a:tcPr marL="6350" marR="6350" marT="6350" marB="0" anchor="b"/>
                </a:tc>
                <a:tc>
                  <a:txBody>
                    <a:bodyPr/>
                    <a:lstStyle/>
                    <a:p>
                      <a:pPr algn="r" fontAlgn="b"/>
                      <a:r>
                        <a:rPr lang="en-US" sz="2000" b="1" i="0" u="none" strike="noStrike" dirty="0">
                          <a:solidFill>
                            <a:srgbClr val="000000"/>
                          </a:solidFill>
                          <a:effectLst/>
                          <a:latin typeface="Calibri" panose="020F0502020204030204" pitchFamily="34" charset="0"/>
                        </a:rPr>
                        <a:t>8%</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Economics</a:t>
                      </a:r>
                    </a:p>
                  </a:txBody>
                  <a:tcPr marL="6350" marR="6350" marT="6350" marB="0" anchor="b"/>
                </a:tc>
                <a:extLst>
                  <a:ext uri="{0D108BD9-81ED-4DB2-BD59-A6C34878D82A}">
                    <a16:rowId xmlns:a16="http://schemas.microsoft.com/office/drawing/2014/main" val="2117373902"/>
                  </a:ext>
                </a:extLst>
              </a:tr>
              <a:tr h="370840">
                <a:tc>
                  <a:txBody>
                    <a:bodyPr/>
                    <a:lstStyle/>
                    <a:p>
                      <a:pPr algn="l" fontAlgn="b"/>
                      <a:r>
                        <a:rPr lang="en-US" sz="2000" b="1" i="0" u="none" strike="noStrike" dirty="0">
                          <a:solidFill>
                            <a:srgbClr val="000000"/>
                          </a:solidFill>
                          <a:effectLst/>
                          <a:latin typeface="Calibri" panose="020F0502020204030204" pitchFamily="34" charset="0"/>
                        </a:rPr>
                        <a:t>McCullough </a:t>
                      </a:r>
                      <a:r>
                        <a:rPr lang="en-US" sz="2000" b="1" i="0" u="none" strike="noStrike" dirty="0" err="1">
                          <a:solidFill>
                            <a:srgbClr val="000000"/>
                          </a:solidFill>
                          <a:effectLst/>
                          <a:latin typeface="Calibri" panose="020F0502020204030204" pitchFamily="34" charset="0"/>
                        </a:rPr>
                        <a:t>McGeary</a:t>
                      </a:r>
                      <a:r>
                        <a:rPr lang="en-US" sz="2000" b="1" i="0" u="none" strike="noStrike" dirty="0">
                          <a:solidFill>
                            <a:srgbClr val="000000"/>
                          </a:solidFill>
                          <a:effectLst/>
                          <a:latin typeface="Calibri" panose="020F0502020204030204" pitchFamily="34" charset="0"/>
                        </a:rPr>
                        <a:t> Harrison</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2006</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62</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14</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Complete</a:t>
                      </a:r>
                    </a:p>
                  </a:txBody>
                  <a:tcPr marL="6350" marR="6350" marT="6350" marB="0" anchor="b"/>
                </a:tc>
                <a:tc>
                  <a:txBody>
                    <a:bodyPr/>
                    <a:lstStyle/>
                    <a:p>
                      <a:pPr algn="l" fontAlgn="b"/>
                      <a:r>
                        <a:rPr lang="en-US" sz="1100" b="0" i="0" u="none" strike="noStrike" dirty="0">
                          <a:solidFill>
                            <a:srgbClr val="000000"/>
                          </a:solidFill>
                          <a:effectLst/>
                          <a:latin typeface="Calibri" panose="020F0502020204030204" pitchFamily="34" charset="0"/>
                        </a:rPr>
                        <a:t>Reproducibility</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Avail</a:t>
                      </a:r>
                    </a:p>
                  </a:txBody>
                  <a:tcPr marL="6350" marR="6350" marT="6350" marB="0" anchor="b"/>
                </a:tc>
                <a:tc>
                  <a:txBody>
                    <a:bodyPr/>
                    <a:lstStyle/>
                    <a:p>
                      <a:pPr algn="r" fontAlgn="b"/>
                      <a:r>
                        <a:rPr lang="en-US" sz="2000" b="1" i="0" u="none" strike="noStrike" dirty="0">
                          <a:solidFill>
                            <a:srgbClr val="000000"/>
                          </a:solidFill>
                          <a:effectLst/>
                          <a:latin typeface="Calibri" panose="020F0502020204030204" pitchFamily="34" charset="0"/>
                        </a:rPr>
                        <a:t>23%</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Economics</a:t>
                      </a:r>
                    </a:p>
                  </a:txBody>
                  <a:tcPr marL="6350" marR="6350" marT="6350" marB="0" anchor="b"/>
                </a:tc>
                <a:extLst>
                  <a:ext uri="{0D108BD9-81ED-4DB2-BD59-A6C34878D82A}">
                    <a16:rowId xmlns:a16="http://schemas.microsoft.com/office/drawing/2014/main" val="2976085238"/>
                  </a:ext>
                </a:extLst>
              </a:tr>
              <a:tr h="370840">
                <a:tc>
                  <a:txBody>
                    <a:bodyPr/>
                    <a:lstStyle/>
                    <a:p>
                      <a:pPr algn="l" fontAlgn="b"/>
                      <a:r>
                        <a:rPr lang="en-US" sz="2000" b="1" i="0" u="none" strike="noStrike" dirty="0" err="1">
                          <a:solidFill>
                            <a:srgbClr val="000000"/>
                          </a:solidFill>
                          <a:effectLst/>
                          <a:latin typeface="Calibri" panose="020F0502020204030204" pitchFamily="34" charset="0"/>
                        </a:rPr>
                        <a:t>Nosek</a:t>
                      </a:r>
                      <a:r>
                        <a:rPr lang="en-US" sz="2000" b="1" i="0" u="none" strike="noStrike" dirty="0">
                          <a:solidFill>
                            <a:srgbClr val="000000"/>
                          </a:solidFill>
                          <a:effectLst/>
                          <a:latin typeface="Calibri" panose="020F0502020204030204" pitchFamily="34" charset="0"/>
                        </a:rPr>
                        <a:t> et al</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2015</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100</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36</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Complete</a:t>
                      </a:r>
                    </a:p>
                  </a:txBody>
                  <a:tcPr marL="6350" marR="6350" marT="6350" marB="0" anchor="b"/>
                </a:tc>
                <a:tc gridSpan="2">
                  <a:txBody>
                    <a:bodyPr/>
                    <a:lstStyle/>
                    <a:p>
                      <a:pPr algn="l" fontAlgn="b"/>
                      <a:r>
                        <a:rPr lang="en-US" sz="1100" b="0" i="0" u="none" strike="noStrike" dirty="0">
                          <a:solidFill>
                            <a:srgbClr val="000000"/>
                          </a:solidFill>
                          <a:effectLst/>
                          <a:latin typeface="Calibri" panose="020F0502020204030204" pitchFamily="34" charset="0"/>
                        </a:rPr>
                        <a:t>Replication</a:t>
                      </a:r>
                    </a:p>
                  </a:txBody>
                  <a:tcPr marL="6350" marR="6350" marT="6350" marB="0" anchor="b"/>
                </a:tc>
                <a:tc hMerge="1">
                  <a:txBody>
                    <a:bodyPr/>
                    <a:lstStyle/>
                    <a:p>
                      <a:endParaRPr lang="en-US"/>
                    </a:p>
                  </a:txBody>
                  <a:tcPr/>
                </a:tc>
                <a:tc>
                  <a:txBody>
                    <a:bodyPr/>
                    <a:lstStyle/>
                    <a:p>
                      <a:pPr algn="r" fontAlgn="b"/>
                      <a:r>
                        <a:rPr lang="en-US" sz="2000" b="1" i="0" u="none" strike="noStrike" dirty="0">
                          <a:solidFill>
                            <a:srgbClr val="000000"/>
                          </a:solidFill>
                          <a:effectLst/>
                          <a:latin typeface="Calibri" panose="020F0502020204030204" pitchFamily="34" charset="0"/>
                        </a:rPr>
                        <a:t>36%</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Psychology</a:t>
                      </a:r>
                    </a:p>
                  </a:txBody>
                  <a:tcPr marL="6350" marR="6350" marT="6350" marB="0" anchor="b"/>
                </a:tc>
                <a:extLst>
                  <a:ext uri="{0D108BD9-81ED-4DB2-BD59-A6C34878D82A}">
                    <a16:rowId xmlns:a16="http://schemas.microsoft.com/office/drawing/2014/main" val="2302359468"/>
                  </a:ext>
                </a:extLst>
              </a:tr>
              <a:tr h="370840">
                <a:tc>
                  <a:txBody>
                    <a:bodyPr/>
                    <a:lstStyle/>
                    <a:p>
                      <a:pPr algn="l" fontAlgn="b"/>
                      <a:r>
                        <a:rPr lang="en-US" sz="2000" b="1" i="0" u="none" strike="noStrike" dirty="0" err="1">
                          <a:solidFill>
                            <a:srgbClr val="000000"/>
                          </a:solidFill>
                          <a:effectLst/>
                          <a:latin typeface="Calibri" panose="020F0502020204030204" pitchFamily="34" charset="0"/>
                        </a:rPr>
                        <a:t>Camerer</a:t>
                      </a:r>
                      <a:r>
                        <a:rPr lang="en-US" sz="2000" b="1" i="0" u="none" strike="noStrike" dirty="0">
                          <a:solidFill>
                            <a:srgbClr val="000000"/>
                          </a:solidFill>
                          <a:effectLst/>
                          <a:latin typeface="Calibri" panose="020F0502020204030204" pitchFamily="34" charset="0"/>
                        </a:rPr>
                        <a:t> et al</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2016</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18</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11</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Complete</a:t>
                      </a:r>
                    </a:p>
                  </a:txBody>
                  <a:tcPr marL="6350" marR="6350" marT="6350" marB="0" anchor="b"/>
                </a:tc>
                <a:tc gridSpan="2">
                  <a:txBody>
                    <a:bodyPr/>
                    <a:lstStyle/>
                    <a:p>
                      <a:pPr algn="l" fontAlgn="b"/>
                      <a:r>
                        <a:rPr lang="en-US" sz="1100" b="0" i="0" u="none" strike="noStrike">
                          <a:solidFill>
                            <a:srgbClr val="000000"/>
                          </a:solidFill>
                          <a:effectLst/>
                          <a:latin typeface="Calibri" panose="020F0502020204030204" pitchFamily="34" charset="0"/>
                        </a:rPr>
                        <a:t>Replication</a:t>
                      </a:r>
                    </a:p>
                  </a:txBody>
                  <a:tcPr marL="6350" marR="6350" marT="6350" marB="0" anchor="b"/>
                </a:tc>
                <a:tc hMerge="1">
                  <a:txBody>
                    <a:bodyPr/>
                    <a:lstStyle/>
                    <a:p>
                      <a:endParaRPr lang="en-US"/>
                    </a:p>
                  </a:txBody>
                  <a:tcPr/>
                </a:tc>
                <a:tc>
                  <a:txBody>
                    <a:bodyPr/>
                    <a:lstStyle/>
                    <a:p>
                      <a:pPr algn="r" fontAlgn="b"/>
                      <a:r>
                        <a:rPr lang="en-US" sz="2000" b="1" i="0" u="none" strike="noStrike" dirty="0">
                          <a:solidFill>
                            <a:srgbClr val="000000"/>
                          </a:solidFill>
                          <a:effectLst/>
                          <a:latin typeface="Calibri" panose="020F0502020204030204" pitchFamily="34" charset="0"/>
                        </a:rPr>
                        <a:t>61%</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Experimental Econ</a:t>
                      </a:r>
                    </a:p>
                  </a:txBody>
                  <a:tcPr marL="6350" marR="6350" marT="6350" marB="0" anchor="b"/>
                </a:tc>
                <a:extLst>
                  <a:ext uri="{0D108BD9-81ED-4DB2-BD59-A6C34878D82A}">
                    <a16:rowId xmlns:a16="http://schemas.microsoft.com/office/drawing/2014/main" val="481993381"/>
                  </a:ext>
                </a:extLst>
              </a:tr>
              <a:tr h="370840">
                <a:tc>
                  <a:txBody>
                    <a:bodyPr/>
                    <a:lstStyle/>
                    <a:p>
                      <a:pPr algn="l" fontAlgn="b"/>
                      <a:r>
                        <a:rPr lang="en-US" sz="2000" b="1" i="0" u="none" strike="noStrike" dirty="0">
                          <a:solidFill>
                            <a:srgbClr val="000000"/>
                          </a:solidFill>
                          <a:effectLst/>
                          <a:latin typeface="Calibri" panose="020F0502020204030204" pitchFamily="34" charset="0"/>
                        </a:rPr>
                        <a:t>Chang Li</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2017</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67</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22</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Complete</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Reproducibility</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Avail</a:t>
                      </a:r>
                    </a:p>
                  </a:txBody>
                  <a:tcPr marL="6350" marR="6350" marT="6350" marB="0" anchor="b"/>
                </a:tc>
                <a:tc>
                  <a:txBody>
                    <a:bodyPr/>
                    <a:lstStyle/>
                    <a:p>
                      <a:pPr algn="r" fontAlgn="b"/>
                      <a:r>
                        <a:rPr lang="en-US" sz="2000" b="1" i="0" u="none" strike="noStrike" dirty="0">
                          <a:solidFill>
                            <a:srgbClr val="000000"/>
                          </a:solidFill>
                          <a:effectLst/>
                          <a:latin typeface="Calibri" panose="020F0502020204030204" pitchFamily="34" charset="0"/>
                        </a:rPr>
                        <a:t>33%</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Macroeconomics</a:t>
                      </a:r>
                    </a:p>
                  </a:txBody>
                  <a:tcPr marL="6350" marR="6350" marT="6350" marB="0" anchor="b"/>
                </a:tc>
                <a:extLst>
                  <a:ext uri="{0D108BD9-81ED-4DB2-BD59-A6C34878D82A}">
                    <a16:rowId xmlns:a16="http://schemas.microsoft.com/office/drawing/2014/main" val="3221944619"/>
                  </a:ext>
                </a:extLst>
              </a:tr>
              <a:tr h="370840">
                <a:tc>
                  <a:txBody>
                    <a:bodyPr/>
                    <a:lstStyle/>
                    <a:p>
                      <a:pPr algn="l" fontAlgn="b"/>
                      <a:r>
                        <a:rPr lang="en-US" sz="2000" b="1" i="0" u="none" strike="noStrike" dirty="0" err="1">
                          <a:solidFill>
                            <a:srgbClr val="000000"/>
                          </a:solidFill>
                          <a:effectLst/>
                          <a:latin typeface="Calibri" panose="020F0502020204030204" pitchFamily="34" charset="0"/>
                        </a:rPr>
                        <a:t>Kingi</a:t>
                      </a:r>
                      <a:r>
                        <a:rPr lang="en-US" sz="2000" b="1" i="0" u="none" strike="noStrike" dirty="0">
                          <a:solidFill>
                            <a:srgbClr val="000000"/>
                          </a:solidFill>
                          <a:effectLst/>
                          <a:latin typeface="Calibri" panose="020F0502020204030204" pitchFamily="34" charset="0"/>
                        </a:rPr>
                        <a:t> et al</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2018</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274</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69</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Complete</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Reproducibility</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All</a:t>
                      </a:r>
                    </a:p>
                  </a:txBody>
                  <a:tcPr marL="6350" marR="6350" marT="6350" marB="0" anchor="b"/>
                </a:tc>
                <a:tc>
                  <a:txBody>
                    <a:bodyPr/>
                    <a:lstStyle/>
                    <a:p>
                      <a:pPr algn="r" fontAlgn="b"/>
                      <a:r>
                        <a:rPr lang="en-US" sz="2000" b="1" i="0" u="none" strike="noStrike" dirty="0">
                          <a:solidFill>
                            <a:srgbClr val="000000"/>
                          </a:solidFill>
                          <a:effectLst/>
                          <a:latin typeface="Calibri" panose="020F0502020204030204" pitchFamily="34" charset="0"/>
                        </a:rPr>
                        <a:t>25%</a:t>
                      </a:r>
                    </a:p>
                  </a:txBody>
                  <a:tcPr marL="6350" marR="6350" marT="6350" marB="0" anchor="b"/>
                </a:tc>
                <a:tc>
                  <a:txBody>
                    <a:bodyPr/>
                    <a:lstStyle/>
                    <a:p>
                      <a:pPr algn="l" fontAlgn="b"/>
                      <a:r>
                        <a:rPr lang="en-US" sz="1100" b="0" i="0" u="none" strike="noStrike" dirty="0">
                          <a:solidFill>
                            <a:srgbClr val="000000"/>
                          </a:solidFill>
                          <a:effectLst/>
                          <a:latin typeface="Calibri" panose="020F0502020204030204" pitchFamily="34" charset="0"/>
                        </a:rPr>
                        <a:t>Economics</a:t>
                      </a:r>
                    </a:p>
                  </a:txBody>
                  <a:tcPr marL="6350" marR="6350" marT="6350" marB="0" anchor="b"/>
                </a:tc>
                <a:extLst>
                  <a:ext uri="{0D108BD9-81ED-4DB2-BD59-A6C34878D82A}">
                    <a16:rowId xmlns:a16="http://schemas.microsoft.com/office/drawing/2014/main" val="1152551520"/>
                  </a:ext>
                </a:extLst>
              </a:tr>
              <a:tr h="370840">
                <a:tc>
                  <a:txBody>
                    <a:bodyPr/>
                    <a:lstStyle/>
                    <a:p>
                      <a:pPr algn="l" fontAlgn="b"/>
                      <a:r>
                        <a:rPr lang="en-US" sz="2000" b="1" i="0" u="none" strike="noStrike" dirty="0" err="1">
                          <a:solidFill>
                            <a:srgbClr val="000000"/>
                          </a:solidFill>
                          <a:effectLst/>
                          <a:latin typeface="Calibri" panose="020F0502020204030204" pitchFamily="34" charset="0"/>
                        </a:rPr>
                        <a:t>Kingi</a:t>
                      </a:r>
                      <a:r>
                        <a:rPr lang="en-US" sz="2000" b="1" i="0" u="none" strike="noStrike" dirty="0">
                          <a:solidFill>
                            <a:srgbClr val="000000"/>
                          </a:solidFill>
                          <a:effectLst/>
                          <a:latin typeface="Calibri" panose="020F0502020204030204" pitchFamily="34" charset="0"/>
                        </a:rPr>
                        <a:t> et al</a:t>
                      </a:r>
                    </a:p>
                  </a:txBody>
                  <a:tcPr marL="6350" marR="6350" marT="6350" marB="0" anchor="b"/>
                </a:tc>
                <a:tc>
                  <a:txBody>
                    <a:bodyPr/>
                    <a:lstStyle/>
                    <a:p>
                      <a:pPr algn="r" fontAlgn="b"/>
                      <a:r>
                        <a:rPr lang="en-US" sz="1600" b="1" i="0" u="none" strike="noStrike" dirty="0">
                          <a:solidFill>
                            <a:srgbClr val="000000"/>
                          </a:solidFill>
                          <a:effectLst/>
                          <a:latin typeface="Calibri" panose="020F0502020204030204" pitchFamily="34" charset="0"/>
                        </a:rPr>
                        <a:t>2018</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162</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69</a:t>
                      </a:r>
                    </a:p>
                  </a:txBody>
                  <a:tcPr marL="6350" marR="6350" marT="6350" marB="0" anchor="b"/>
                </a:tc>
                <a:tc>
                  <a:txBody>
                    <a:bodyPr/>
                    <a:lstStyle/>
                    <a:p>
                      <a:pPr algn="l" fontAlgn="b"/>
                      <a:r>
                        <a:rPr lang="en-US" sz="1100" b="0" i="0" u="none" strike="noStrike" dirty="0">
                          <a:solidFill>
                            <a:srgbClr val="000000"/>
                          </a:solidFill>
                          <a:effectLst/>
                          <a:latin typeface="Calibri" panose="020F0502020204030204" pitchFamily="34" charset="0"/>
                        </a:rPr>
                        <a:t>Complete</a:t>
                      </a:r>
                    </a:p>
                  </a:txBody>
                  <a:tcPr marL="6350" marR="6350" marT="6350" marB="0" anchor="b"/>
                </a:tc>
                <a:tc>
                  <a:txBody>
                    <a:bodyPr/>
                    <a:lstStyle/>
                    <a:p>
                      <a:pPr algn="l" fontAlgn="b"/>
                      <a:r>
                        <a:rPr lang="en-US" sz="1100" b="0" i="0" u="none" strike="noStrike" dirty="0">
                          <a:solidFill>
                            <a:srgbClr val="000000"/>
                          </a:solidFill>
                          <a:effectLst/>
                          <a:latin typeface="Calibri" panose="020F0502020204030204" pitchFamily="34" charset="0"/>
                        </a:rPr>
                        <a:t>Reproducibility</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Avail</a:t>
                      </a:r>
                    </a:p>
                  </a:txBody>
                  <a:tcPr marL="6350" marR="6350" marT="6350" marB="0" anchor="b"/>
                </a:tc>
                <a:tc>
                  <a:txBody>
                    <a:bodyPr/>
                    <a:lstStyle/>
                    <a:p>
                      <a:pPr algn="r" fontAlgn="b"/>
                      <a:r>
                        <a:rPr lang="en-US" sz="2000" b="1" i="0" u="none" strike="noStrike" dirty="0">
                          <a:solidFill>
                            <a:srgbClr val="000000"/>
                          </a:solidFill>
                          <a:effectLst/>
                          <a:latin typeface="Calibri" panose="020F0502020204030204" pitchFamily="34" charset="0"/>
                        </a:rPr>
                        <a:t>43%</a:t>
                      </a:r>
                    </a:p>
                  </a:txBody>
                  <a:tcPr marL="6350" marR="6350" marT="6350" marB="0" anchor="b"/>
                </a:tc>
                <a:tc>
                  <a:txBody>
                    <a:bodyPr/>
                    <a:lstStyle/>
                    <a:p>
                      <a:pPr algn="l" fontAlgn="b"/>
                      <a:r>
                        <a:rPr lang="en-US" sz="1100" b="0" i="0" u="none" strike="noStrike" dirty="0">
                          <a:solidFill>
                            <a:srgbClr val="000000"/>
                          </a:solidFill>
                          <a:effectLst/>
                          <a:latin typeface="Calibri" panose="020F0502020204030204" pitchFamily="34" charset="0"/>
                        </a:rPr>
                        <a:t>Economics</a:t>
                      </a:r>
                    </a:p>
                  </a:txBody>
                  <a:tcPr marL="6350" marR="6350" marT="6350" marB="0" anchor="b"/>
                </a:tc>
                <a:extLst>
                  <a:ext uri="{0D108BD9-81ED-4DB2-BD59-A6C34878D82A}">
                    <a16:rowId xmlns:a16="http://schemas.microsoft.com/office/drawing/2014/main" val="2505823558"/>
                  </a:ext>
                </a:extLst>
              </a:tr>
              <a:tr h="370840">
                <a:tc>
                  <a:txBody>
                    <a:bodyPr/>
                    <a:lstStyle/>
                    <a:p>
                      <a:pPr algn="l" fontAlgn="b"/>
                      <a:r>
                        <a:rPr lang="en-US" sz="2000" b="1" i="0" u="none" strike="noStrike" dirty="0" err="1">
                          <a:solidFill>
                            <a:srgbClr val="000000"/>
                          </a:solidFill>
                          <a:effectLst/>
                          <a:latin typeface="Calibri" panose="020F0502020204030204" pitchFamily="34" charset="0"/>
                        </a:rPr>
                        <a:t>Kingi</a:t>
                      </a:r>
                      <a:r>
                        <a:rPr lang="en-US" sz="2000" b="1" i="0" u="none" strike="noStrike" dirty="0">
                          <a:solidFill>
                            <a:srgbClr val="000000"/>
                          </a:solidFill>
                          <a:effectLst/>
                          <a:latin typeface="Calibri" panose="020F0502020204030204" pitchFamily="34" charset="0"/>
                        </a:rPr>
                        <a:t> et al</a:t>
                      </a:r>
                    </a:p>
                  </a:txBody>
                  <a:tcPr marL="6350" marR="6350" marT="6350" marB="0" anchor="b"/>
                </a:tc>
                <a:tc>
                  <a:txBody>
                    <a:bodyPr/>
                    <a:lstStyle/>
                    <a:p>
                      <a:pPr algn="r" fontAlgn="b"/>
                      <a:r>
                        <a:rPr lang="en-US" sz="1600" b="1" i="0" u="none" strike="noStrike" dirty="0">
                          <a:solidFill>
                            <a:srgbClr val="000000"/>
                          </a:solidFill>
                          <a:effectLst/>
                          <a:latin typeface="Calibri" panose="020F0502020204030204" pitchFamily="34" charset="0"/>
                        </a:rPr>
                        <a:t>2018</a:t>
                      </a:r>
                    </a:p>
                  </a:txBody>
                  <a:tcPr marL="6350" marR="6350" marT="6350" marB="0" anchor="b"/>
                </a:tc>
                <a:tc>
                  <a:txBody>
                    <a:bodyPr/>
                    <a:lstStyle/>
                    <a:p>
                      <a:pPr algn="r" fontAlgn="b"/>
                      <a:r>
                        <a:rPr lang="en-US" sz="1600" b="1" i="0" u="none" strike="noStrike" dirty="0">
                          <a:solidFill>
                            <a:srgbClr val="000000"/>
                          </a:solidFill>
                          <a:effectLst/>
                          <a:latin typeface="Calibri" panose="020F0502020204030204" pitchFamily="34" charset="0"/>
                        </a:rPr>
                        <a:t>162</a:t>
                      </a:r>
                    </a:p>
                  </a:txBody>
                  <a:tcPr marL="6350" marR="6350" marT="6350" marB="0" anchor="b"/>
                </a:tc>
                <a:tc>
                  <a:txBody>
                    <a:bodyPr/>
                    <a:lstStyle/>
                    <a:p>
                      <a:pPr algn="r" fontAlgn="b"/>
                      <a:r>
                        <a:rPr lang="en-US" sz="1600" b="1" i="0" u="none" strike="noStrike" dirty="0">
                          <a:solidFill>
                            <a:srgbClr val="000000"/>
                          </a:solidFill>
                          <a:effectLst/>
                          <a:latin typeface="Calibri" panose="020F0502020204030204" pitchFamily="34" charset="0"/>
                        </a:rPr>
                        <a:t>137</a:t>
                      </a:r>
                    </a:p>
                  </a:txBody>
                  <a:tcPr marL="6350" marR="6350" marT="6350" marB="0" anchor="b"/>
                </a:tc>
                <a:tc>
                  <a:txBody>
                    <a:bodyPr/>
                    <a:lstStyle/>
                    <a:p>
                      <a:pPr algn="l" fontAlgn="b"/>
                      <a:r>
                        <a:rPr lang="en-US" sz="1100" b="0" i="0" u="none" strike="noStrike" dirty="0">
                          <a:solidFill>
                            <a:srgbClr val="000000"/>
                          </a:solidFill>
                          <a:effectLst/>
                          <a:latin typeface="Calibri" panose="020F0502020204030204" pitchFamily="34" charset="0"/>
                        </a:rPr>
                        <a:t>Partial</a:t>
                      </a:r>
                    </a:p>
                  </a:txBody>
                  <a:tcPr marL="6350" marR="6350" marT="6350" marB="0" anchor="b"/>
                </a:tc>
                <a:tc>
                  <a:txBody>
                    <a:bodyPr/>
                    <a:lstStyle/>
                    <a:p>
                      <a:pPr algn="l" fontAlgn="b"/>
                      <a:r>
                        <a:rPr lang="en-US" sz="1100" b="0" i="0" u="none" strike="noStrike" dirty="0">
                          <a:solidFill>
                            <a:srgbClr val="000000"/>
                          </a:solidFill>
                          <a:effectLst/>
                          <a:latin typeface="Calibri" panose="020F0502020204030204" pitchFamily="34" charset="0"/>
                        </a:rPr>
                        <a:t>Reproducibility</a:t>
                      </a:r>
                    </a:p>
                  </a:txBody>
                  <a:tcPr marL="6350" marR="6350" marT="6350" marB="0" anchor="b"/>
                </a:tc>
                <a:tc>
                  <a:txBody>
                    <a:bodyPr/>
                    <a:lstStyle/>
                    <a:p>
                      <a:pPr algn="l" fontAlgn="b"/>
                      <a:r>
                        <a:rPr lang="en-US" sz="1100" b="0" i="0" u="none" strike="noStrike" dirty="0">
                          <a:solidFill>
                            <a:srgbClr val="000000"/>
                          </a:solidFill>
                          <a:effectLst/>
                          <a:latin typeface="Calibri" panose="020F0502020204030204" pitchFamily="34" charset="0"/>
                        </a:rPr>
                        <a:t>Avail</a:t>
                      </a:r>
                    </a:p>
                  </a:txBody>
                  <a:tcPr marL="6350" marR="6350" marT="6350" marB="0" anchor="b"/>
                </a:tc>
                <a:tc>
                  <a:txBody>
                    <a:bodyPr/>
                    <a:lstStyle/>
                    <a:p>
                      <a:pPr algn="r" fontAlgn="b"/>
                      <a:r>
                        <a:rPr lang="en-US" sz="2000" b="1" i="0" u="none" strike="noStrike" dirty="0">
                          <a:solidFill>
                            <a:srgbClr val="000000"/>
                          </a:solidFill>
                          <a:effectLst/>
                          <a:latin typeface="Calibri" panose="020F0502020204030204" pitchFamily="34" charset="0"/>
                        </a:rPr>
                        <a:t>85%</a:t>
                      </a:r>
                    </a:p>
                  </a:txBody>
                  <a:tcPr marL="6350" marR="6350" marT="6350" marB="0" anchor="b"/>
                </a:tc>
                <a:tc>
                  <a:txBody>
                    <a:bodyPr/>
                    <a:lstStyle/>
                    <a:p>
                      <a:pPr algn="l" fontAlgn="b"/>
                      <a:r>
                        <a:rPr lang="en-US" sz="1100" b="0" i="0" u="none" strike="noStrike" dirty="0">
                          <a:solidFill>
                            <a:srgbClr val="000000"/>
                          </a:solidFill>
                          <a:effectLst/>
                          <a:latin typeface="Calibri" panose="020F0502020204030204" pitchFamily="34" charset="0"/>
                        </a:rPr>
                        <a:t>Economics</a:t>
                      </a:r>
                    </a:p>
                  </a:txBody>
                  <a:tcPr marL="6350" marR="6350" marT="6350" marB="0" anchor="b"/>
                </a:tc>
                <a:extLst>
                  <a:ext uri="{0D108BD9-81ED-4DB2-BD59-A6C34878D82A}">
                    <a16:rowId xmlns:a16="http://schemas.microsoft.com/office/drawing/2014/main" val="2948453544"/>
                  </a:ext>
                </a:extLst>
              </a:tr>
            </a:tbl>
          </a:graphicData>
        </a:graphic>
      </p:graphicFrame>
      <p:sp>
        <p:nvSpPr>
          <p:cNvPr id="3" name="Rectangle 2"/>
          <p:cNvSpPr/>
          <p:nvPr/>
        </p:nvSpPr>
        <p:spPr>
          <a:xfrm>
            <a:off x="774700" y="4737100"/>
            <a:ext cx="10858500" cy="1333500"/>
          </a:xfrm>
          <a:prstGeom prst="rect">
            <a:avLst/>
          </a:prstGeom>
          <a:noFill/>
          <a:ln w="1270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3325283" y="6239934"/>
            <a:ext cx="5757333" cy="369332"/>
          </a:xfrm>
          <a:prstGeom prst="rect">
            <a:avLst/>
          </a:prstGeom>
          <a:noFill/>
        </p:spPr>
        <p:txBody>
          <a:bodyPr wrap="square" rtlCol="0">
            <a:spAutoFit/>
          </a:bodyPr>
          <a:lstStyle/>
          <a:p>
            <a:pPr algn="ctr"/>
            <a:r>
              <a:rPr lang="en-US" dirty="0" err="1" smtClean="0">
                <a:solidFill>
                  <a:schemeClr val="bg1">
                    <a:lumMod val="85000"/>
                  </a:schemeClr>
                </a:solidFill>
              </a:rPr>
              <a:t>Kingi</a:t>
            </a:r>
            <a:r>
              <a:rPr lang="en-US" dirty="0" smtClean="0">
                <a:solidFill>
                  <a:schemeClr val="bg1">
                    <a:lumMod val="85000"/>
                  </a:schemeClr>
                </a:solidFill>
              </a:rPr>
              <a:t> et al numbers are preliminary. Do not cite or quote.</a:t>
            </a:r>
            <a:endParaRPr lang="en-US" dirty="0">
              <a:solidFill>
                <a:schemeClr val="bg1">
                  <a:lumMod val="85000"/>
                </a:schemeClr>
              </a:solidFill>
            </a:endParaRPr>
          </a:p>
        </p:txBody>
      </p:sp>
    </p:spTree>
    <p:extLst>
      <p:ext uri="{BB962C8B-B14F-4D97-AF65-F5344CB8AC3E}">
        <p14:creationId xmlns:p14="http://schemas.microsoft.com/office/powerpoint/2010/main" val="397505428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 a nutshell</a:t>
            </a:r>
            <a:endParaRPr lang="en-US" dirty="0"/>
          </a:p>
        </p:txBody>
      </p:sp>
      <p:sp>
        <p:nvSpPr>
          <p:cNvPr id="4" name="Content Placeholder 3"/>
          <p:cNvSpPr>
            <a:spLocks noGrp="1"/>
          </p:cNvSpPr>
          <p:nvPr>
            <p:ph sz="half" idx="1"/>
          </p:nvPr>
        </p:nvSpPr>
        <p:spPr/>
        <p:txBody>
          <a:bodyPr/>
          <a:lstStyle/>
          <a:p>
            <a:r>
              <a:rPr lang="en-US" sz="3600" b="1" dirty="0" smtClean="0"/>
              <a:t>40% </a:t>
            </a:r>
            <a:r>
              <a:rPr lang="en-US" dirty="0" smtClean="0"/>
              <a:t>use restricted-access data</a:t>
            </a:r>
          </a:p>
          <a:p>
            <a:r>
              <a:rPr lang="en-US" sz="3600" b="1" dirty="0" smtClean="0"/>
              <a:t>25% </a:t>
            </a:r>
            <a:r>
              <a:rPr lang="en-US" dirty="0" smtClean="0"/>
              <a:t>use public-use data and are mostly or completely reproducible</a:t>
            </a:r>
          </a:p>
          <a:p>
            <a:r>
              <a:rPr lang="en-US" sz="3600" b="1" dirty="0" smtClean="0"/>
              <a:t>25% </a:t>
            </a:r>
            <a:r>
              <a:rPr lang="en-US" dirty="0" smtClean="0"/>
              <a:t>use public-use data and are only partially reproducible</a:t>
            </a:r>
          </a:p>
          <a:p>
            <a:r>
              <a:rPr lang="en-US" sz="3600" b="1" dirty="0" smtClean="0"/>
              <a:t>10% </a:t>
            </a:r>
            <a:r>
              <a:rPr lang="en-US" dirty="0" smtClean="0"/>
              <a:t>fail to yield useful results</a:t>
            </a:r>
            <a:endParaRPr lang="en-US" dirty="0"/>
          </a:p>
        </p:txBody>
      </p:sp>
      <p:pic>
        <p:nvPicPr>
          <p:cNvPr id="6" name="Content Placeholder 5"/>
          <p:cNvPicPr>
            <a:picLocks noGrp="1" noChangeAspect="1"/>
          </p:cNvPicPr>
          <p:nvPr>
            <p:ph sz="half" idx="2"/>
          </p:nvPr>
        </p:nvPicPr>
        <p:blipFill>
          <a:blip r:embed="rId2"/>
          <a:stretch>
            <a:fillRect/>
          </a:stretch>
        </p:blipFill>
        <p:spPr>
          <a:xfrm>
            <a:off x="6481716" y="1825625"/>
            <a:ext cx="4562568" cy="4351338"/>
          </a:xfrm>
          <a:prstGeom prst="rect">
            <a:avLst/>
          </a:prstGeom>
        </p:spPr>
      </p:pic>
      <p:grpSp>
        <p:nvGrpSpPr>
          <p:cNvPr id="14" name="Group 13"/>
          <p:cNvGrpSpPr/>
          <p:nvPr/>
        </p:nvGrpSpPr>
        <p:grpSpPr>
          <a:xfrm>
            <a:off x="6019800" y="1690688"/>
            <a:ext cx="3338513" cy="1766887"/>
            <a:chOff x="6019800" y="1690688"/>
            <a:chExt cx="3338513" cy="1766887"/>
          </a:xfrm>
        </p:grpSpPr>
        <p:sp>
          <p:nvSpPr>
            <p:cNvPr id="7" name="Rectangle 6"/>
            <p:cNvSpPr/>
            <p:nvPr/>
          </p:nvSpPr>
          <p:spPr>
            <a:xfrm>
              <a:off x="6019800" y="1690688"/>
              <a:ext cx="2018731" cy="916034"/>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It’s only ½ full!</a:t>
              </a:r>
              <a:endParaRPr lang="en-US" dirty="0"/>
            </a:p>
          </p:txBody>
        </p:sp>
        <p:cxnSp>
          <p:nvCxnSpPr>
            <p:cNvPr id="9" name="Straight Arrow Connector 8"/>
            <p:cNvCxnSpPr/>
            <p:nvPr/>
          </p:nvCxnSpPr>
          <p:spPr>
            <a:xfrm>
              <a:off x="7847463" y="2374710"/>
              <a:ext cx="1510850" cy="1082865"/>
            </a:xfrm>
            <a:prstGeom prst="straightConnector1">
              <a:avLst/>
            </a:prstGeom>
            <a:ln w="1174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5" name="Group 14"/>
          <p:cNvGrpSpPr/>
          <p:nvPr/>
        </p:nvGrpSpPr>
        <p:grpSpPr>
          <a:xfrm>
            <a:off x="5886165" y="4148954"/>
            <a:ext cx="3472148" cy="1157288"/>
            <a:chOff x="5886165" y="4148954"/>
            <a:chExt cx="3472148" cy="1157288"/>
          </a:xfrm>
        </p:grpSpPr>
        <p:sp>
          <p:nvSpPr>
            <p:cNvPr id="10" name="Rectangle 9"/>
            <p:cNvSpPr/>
            <p:nvPr/>
          </p:nvSpPr>
          <p:spPr>
            <a:xfrm>
              <a:off x="5886165" y="4148954"/>
              <a:ext cx="2286000" cy="11572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Hey, it’s not empty!</a:t>
              </a:r>
              <a:endParaRPr lang="en-US" dirty="0"/>
            </a:p>
          </p:txBody>
        </p:sp>
        <p:cxnSp>
          <p:nvCxnSpPr>
            <p:cNvPr id="13" name="Straight Arrow Connector 12"/>
            <p:cNvCxnSpPr/>
            <p:nvPr/>
          </p:nvCxnSpPr>
          <p:spPr>
            <a:xfrm>
              <a:off x="8038531" y="4514850"/>
              <a:ext cx="1319782" cy="414338"/>
            </a:xfrm>
            <a:prstGeom prst="straightConnector1">
              <a:avLst/>
            </a:prstGeom>
            <a:ln w="120650">
              <a:tailEnd type="triangle"/>
            </a:ln>
          </p:spPr>
          <p:style>
            <a:lnRef idx="1">
              <a:schemeClr val="accent1"/>
            </a:lnRef>
            <a:fillRef idx="0">
              <a:schemeClr val="accent1"/>
            </a:fillRef>
            <a:effectRef idx="0">
              <a:schemeClr val="accent1"/>
            </a:effectRef>
            <a:fontRef idx="minor">
              <a:schemeClr val="tx1"/>
            </a:fontRef>
          </p:style>
        </p:cxnSp>
      </p:grpSp>
      <p:sp>
        <p:nvSpPr>
          <p:cNvPr id="16" name="Rectangle 15"/>
          <p:cNvSpPr/>
          <p:nvPr/>
        </p:nvSpPr>
        <p:spPr>
          <a:xfrm>
            <a:off x="728663" y="1690688"/>
            <a:ext cx="5157502" cy="916034"/>
          </a:xfrm>
          <a:prstGeom prst="rect">
            <a:avLst/>
          </a:prstGeom>
          <a:noFill/>
          <a:ln w="666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45188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Reproducibility is harder than it should be</a:t>
            </a:r>
            <a:endParaRPr lang="en-US" dirty="0"/>
          </a:p>
        </p:txBody>
      </p:sp>
      <p:sp>
        <p:nvSpPr>
          <p:cNvPr id="3" name="Content Placeholder 2"/>
          <p:cNvSpPr>
            <a:spLocks noGrp="1"/>
          </p:cNvSpPr>
          <p:nvPr>
            <p:ph idx="1"/>
          </p:nvPr>
        </p:nvSpPr>
        <p:spPr/>
        <p:txBody>
          <a:bodyPr/>
          <a:lstStyle/>
          <a:p>
            <a:r>
              <a:rPr lang="en-US" dirty="0" smtClean="0"/>
              <a:t>Often done piecemeal</a:t>
            </a:r>
          </a:p>
          <a:p>
            <a:pPr lvl="1"/>
            <a:r>
              <a:rPr lang="en-US" dirty="0" smtClean="0"/>
              <a:t>At different times</a:t>
            </a:r>
          </a:p>
          <a:p>
            <a:pPr lvl="2"/>
            <a:r>
              <a:rPr lang="en-US" dirty="0" smtClean="0"/>
              <a:t>By different people</a:t>
            </a:r>
          </a:p>
          <a:p>
            <a:r>
              <a:rPr lang="en-US" dirty="0" smtClean="0"/>
              <a:t>Software versions</a:t>
            </a:r>
          </a:p>
          <a:p>
            <a:pPr lvl="1"/>
            <a:r>
              <a:rPr lang="en-US" dirty="0" smtClean="0"/>
              <a:t>Stata 9? 15? 42?</a:t>
            </a:r>
          </a:p>
          <a:p>
            <a:pPr lvl="2"/>
            <a:r>
              <a:rPr lang="en-US" dirty="0" err="1" smtClean="0"/>
              <a:t>rdrobust</a:t>
            </a:r>
            <a:r>
              <a:rPr lang="en-US" dirty="0" smtClean="0"/>
              <a:t> 2014? 2016? 2018 bug fix?</a:t>
            </a:r>
          </a:p>
          <a:p>
            <a:r>
              <a:rPr lang="en-US" dirty="0" smtClean="0"/>
              <a:t>Compilers and exotic software </a:t>
            </a:r>
            <a:endParaRPr lang="en-US" dirty="0"/>
          </a:p>
        </p:txBody>
      </p:sp>
    </p:spTree>
    <p:extLst>
      <p:ext uri="{BB962C8B-B14F-4D97-AF65-F5344CB8AC3E}">
        <p14:creationId xmlns:p14="http://schemas.microsoft.com/office/powerpoint/2010/main" val="67471071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33943" y="365125"/>
            <a:ext cx="7825154" cy="5868866"/>
          </a:xfrm>
        </p:spPr>
      </p:pic>
      <p:sp>
        <p:nvSpPr>
          <p:cNvPr id="5" name="TextBox 4"/>
          <p:cNvSpPr txBox="1"/>
          <p:nvPr/>
        </p:nvSpPr>
        <p:spPr>
          <a:xfrm>
            <a:off x="316523" y="5574323"/>
            <a:ext cx="2004646" cy="646331"/>
          </a:xfrm>
          <a:prstGeom prst="rect">
            <a:avLst/>
          </a:prstGeom>
          <a:noFill/>
        </p:spPr>
        <p:txBody>
          <a:bodyPr wrap="square" rtlCol="0">
            <a:spAutoFit/>
          </a:bodyPr>
          <a:lstStyle/>
          <a:p>
            <a:r>
              <a:rPr lang="en-US" dirty="0" smtClean="0"/>
              <a:t>From @</a:t>
            </a:r>
            <a:r>
              <a:rPr lang="en-US" dirty="0" err="1" smtClean="0"/>
              <a:t>sdellavi</a:t>
            </a:r>
            <a:endParaRPr lang="en-US" dirty="0" smtClean="0"/>
          </a:p>
          <a:p>
            <a:r>
              <a:rPr lang="en-US" dirty="0" smtClean="0"/>
              <a:t>AER 1911</a:t>
            </a:r>
            <a:endParaRPr lang="en-US" dirty="0"/>
          </a:p>
        </p:txBody>
      </p:sp>
    </p:spTree>
    <p:extLst>
      <p:ext uri="{BB962C8B-B14F-4D97-AF65-F5344CB8AC3E}">
        <p14:creationId xmlns:p14="http://schemas.microsoft.com/office/powerpoint/2010/main" val="1049413224"/>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algn="ctr"/>
            <a:r>
              <a:rPr lang="en-US" dirty="0" smtClean="0"/>
              <a:t>Most frequent problem</a:t>
            </a:r>
            <a:endParaRPr lang="en-US" dirty="0"/>
          </a:p>
        </p:txBody>
      </p:sp>
    </p:spTree>
    <p:extLst>
      <p:ext uri="{BB962C8B-B14F-4D97-AF65-F5344CB8AC3E}">
        <p14:creationId xmlns:p14="http://schemas.microsoft.com/office/powerpoint/2010/main" val="3610024016"/>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DB0EEE-16D7-423C-9D58-9907E377CE73}"/>
              </a:ext>
            </a:extLst>
          </p:cNvPr>
          <p:cNvSpPr>
            <a:spLocks noGrp="1"/>
          </p:cNvSpPr>
          <p:nvPr>
            <p:ph type="title"/>
          </p:nvPr>
        </p:nvSpPr>
        <p:spPr/>
        <p:txBody>
          <a:bodyPr/>
          <a:lstStyle/>
          <a:p>
            <a:r>
              <a:rPr lang="en-US" dirty="0"/>
              <a:t>Making USEFUL archives	</a:t>
            </a:r>
          </a:p>
        </p:txBody>
      </p:sp>
      <p:sp>
        <p:nvSpPr>
          <p:cNvPr id="3" name="Content Placeholder 2">
            <a:extLst>
              <a:ext uri="{FF2B5EF4-FFF2-40B4-BE49-F238E27FC236}">
                <a16:creationId xmlns:a16="http://schemas.microsoft.com/office/drawing/2014/main" id="{27982C27-7C3C-48D5-BCE6-EED22E0B6B93}"/>
              </a:ext>
            </a:extLst>
          </p:cNvPr>
          <p:cNvSpPr>
            <a:spLocks noGrp="1"/>
          </p:cNvSpPr>
          <p:nvPr>
            <p:ph idx="1"/>
          </p:nvPr>
        </p:nvSpPr>
        <p:spPr/>
        <p:txBody>
          <a:bodyPr>
            <a:normAutofit/>
          </a:bodyPr>
          <a:lstStyle/>
          <a:p>
            <a:r>
              <a:rPr lang="en-US" sz="2000" dirty="0"/>
              <a:t>From analysis of code from 1996 to 2003 (MMH2006): </a:t>
            </a:r>
          </a:p>
          <a:p>
            <a:pPr marL="0" indent="0" algn="ctr">
              <a:buNone/>
            </a:pPr>
            <a:r>
              <a:rPr lang="en-US" dirty="0"/>
              <a:t>“Other authors seem to think that the entire world shares the exact same hard drive layout, with ‘‘C:\MYDATA\MYPROJECT\” </a:t>
            </a:r>
            <a:r>
              <a:rPr lang="en-US" b="1" dirty="0">
                <a:solidFill>
                  <a:schemeClr val="accent2">
                    <a:lumMod val="75000"/>
                  </a:schemeClr>
                </a:solidFill>
              </a:rPr>
              <a:t>sprinkled liberally</a:t>
            </a:r>
            <a:r>
              <a:rPr lang="en-US" dirty="0"/>
              <a:t> throughout their code. Of course, a would-be </a:t>
            </a:r>
            <a:br>
              <a:rPr lang="en-US" dirty="0"/>
            </a:br>
            <a:r>
              <a:rPr lang="en-US" dirty="0"/>
              <a:t>replicator has to </a:t>
            </a:r>
            <a:r>
              <a:rPr lang="en-US" b="1" dirty="0">
                <a:solidFill>
                  <a:srgbClr val="FF0000"/>
                </a:solidFill>
              </a:rPr>
              <a:t>find and change all these</a:t>
            </a:r>
            <a:r>
              <a:rPr lang="en-US" dirty="0"/>
              <a:t>.”</a:t>
            </a:r>
          </a:p>
          <a:p>
            <a:pPr marL="0" indent="0" algn="ctr">
              <a:buNone/>
            </a:pPr>
            <a:endParaRPr lang="en-US" dirty="0"/>
          </a:p>
          <a:p>
            <a:pPr marL="0" indent="0" algn="ctr">
              <a:buNone/>
            </a:pPr>
            <a:r>
              <a:rPr lang="en-US" dirty="0"/>
              <a:t>“The author might not realize all the data/subroutine files </a:t>
            </a:r>
            <a:br>
              <a:rPr lang="en-US" dirty="0"/>
            </a:br>
            <a:r>
              <a:rPr lang="en-US" dirty="0"/>
              <a:t>that his code utilizes, and </a:t>
            </a:r>
            <a:br>
              <a:rPr lang="en-US" dirty="0"/>
            </a:br>
            <a:r>
              <a:rPr lang="en-US" b="1" dirty="0">
                <a:solidFill>
                  <a:schemeClr val="accent2">
                    <a:lumMod val="75000"/>
                  </a:schemeClr>
                </a:solidFill>
              </a:rPr>
              <a:t>forget to include</a:t>
            </a:r>
            <a:r>
              <a:rPr lang="en-US" dirty="0"/>
              <a:t> said data/subroutine in his replication files.”</a:t>
            </a:r>
          </a:p>
        </p:txBody>
      </p:sp>
    </p:spTree>
    <p:extLst>
      <p:ext uri="{BB962C8B-B14F-4D97-AF65-F5344CB8AC3E}">
        <p14:creationId xmlns:p14="http://schemas.microsoft.com/office/powerpoint/2010/main" val="875889172"/>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algn="ctr"/>
            <a:r>
              <a:rPr lang="en-US" dirty="0" smtClean="0"/>
              <a:t>Especially true in FSRDC…</a:t>
            </a:r>
            <a:endParaRPr lang="en-US" dirty="0"/>
          </a:p>
        </p:txBody>
      </p:sp>
    </p:spTree>
    <p:extLst>
      <p:ext uri="{BB962C8B-B14F-4D97-AF65-F5344CB8AC3E}">
        <p14:creationId xmlns:p14="http://schemas.microsoft.com/office/powerpoint/2010/main" val="1162810879"/>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Issues in RDCs</a:t>
            </a:r>
            <a:endParaRPr lang="en-US" dirty="0"/>
          </a:p>
        </p:txBody>
      </p:sp>
      <p:sp>
        <p:nvSpPr>
          <p:cNvPr id="5" name="Content Placeholder 4"/>
          <p:cNvSpPr>
            <a:spLocks noGrp="1"/>
          </p:cNvSpPr>
          <p:nvPr>
            <p:ph idx="1"/>
          </p:nvPr>
        </p:nvSpPr>
        <p:spPr/>
        <p:txBody>
          <a:bodyPr/>
          <a:lstStyle/>
          <a:p>
            <a:r>
              <a:rPr lang="en-US" sz="4000" dirty="0" smtClean="0"/>
              <a:t>Changes in file locations and directory</a:t>
            </a:r>
          </a:p>
          <a:p>
            <a:r>
              <a:rPr lang="en-US" sz="4000" dirty="0" smtClean="0"/>
              <a:t>Changes in computing architecture</a:t>
            </a:r>
          </a:p>
          <a:p>
            <a:r>
              <a:rPr lang="en-US" sz="4000" dirty="0" smtClean="0"/>
              <a:t>Not specific to RDCs: </a:t>
            </a:r>
          </a:p>
          <a:p>
            <a:pPr lvl="1"/>
            <a:r>
              <a:rPr lang="en-US" sz="3600" dirty="0"/>
              <a:t>C</a:t>
            </a:r>
            <a:r>
              <a:rPr lang="en-US" sz="3600" dirty="0" smtClean="0"/>
              <a:t>hange in RA team</a:t>
            </a:r>
          </a:p>
          <a:p>
            <a:pPr lvl="1"/>
            <a:r>
              <a:rPr lang="en-US" sz="3600" dirty="0"/>
              <a:t>D</a:t>
            </a:r>
            <a:r>
              <a:rPr lang="en-US" sz="3600" dirty="0" smtClean="0"/>
              <a:t>ata flow management</a:t>
            </a:r>
          </a:p>
          <a:p>
            <a:pPr lvl="1"/>
            <a:r>
              <a:rPr lang="en-US" sz="3600" dirty="0" smtClean="0"/>
              <a:t>Broken dependencies</a:t>
            </a:r>
          </a:p>
          <a:p>
            <a:endParaRPr lang="en-US" dirty="0"/>
          </a:p>
        </p:txBody>
      </p:sp>
    </p:spTree>
    <p:extLst>
      <p:ext uri="{BB962C8B-B14F-4D97-AF65-F5344CB8AC3E}">
        <p14:creationId xmlns:p14="http://schemas.microsoft.com/office/powerpoint/2010/main" val="529685580"/>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 best practices for reproducibility</a:t>
            </a:r>
            <a:endParaRPr lang="en-US" dirty="0"/>
          </a:p>
        </p:txBody>
      </p:sp>
      <p:sp>
        <p:nvSpPr>
          <p:cNvPr id="4" name="Content Placeholder 3"/>
          <p:cNvSpPr>
            <a:spLocks noGrp="1"/>
          </p:cNvSpPr>
          <p:nvPr>
            <p:ph sz="half" idx="1"/>
          </p:nvPr>
        </p:nvSpPr>
        <p:spPr>
          <a:xfrm>
            <a:off x="838199" y="1825625"/>
            <a:ext cx="5839691" cy="4351338"/>
          </a:xfrm>
        </p:spPr>
        <p:txBody>
          <a:bodyPr>
            <a:normAutofit/>
          </a:bodyPr>
          <a:lstStyle/>
          <a:p>
            <a:r>
              <a:rPr lang="en-US" sz="3200" dirty="0" smtClean="0">
                <a:hlinkClick r:id="rId2"/>
              </a:rPr>
              <a:t>TIER Protocol</a:t>
            </a:r>
            <a:endParaRPr lang="en-US" sz="3200" dirty="0" smtClean="0"/>
          </a:p>
          <a:p>
            <a:r>
              <a:rPr lang="en-US" sz="3200" dirty="0" smtClean="0"/>
              <a:t>Versioning of code (and data!)</a:t>
            </a:r>
          </a:p>
          <a:p>
            <a:r>
              <a:rPr lang="en-US" sz="3200" dirty="0" smtClean="0"/>
              <a:t>Robust programming techniques (configuration files, modular code)</a:t>
            </a:r>
          </a:p>
          <a:p>
            <a:r>
              <a:rPr lang="en-US" sz="3200" dirty="0" smtClean="0"/>
              <a:t>Secure programming techniques! (no confidential parameters in core code)</a:t>
            </a:r>
            <a:endParaRPr lang="en-US" sz="3200" dirty="0"/>
          </a:p>
        </p:txBody>
      </p:sp>
      <p:pic>
        <p:nvPicPr>
          <p:cNvPr id="6" name="Content Placeholder 5"/>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560127" y="1999901"/>
            <a:ext cx="5181600" cy="4002786"/>
          </a:xfrm>
        </p:spPr>
      </p:pic>
    </p:spTree>
    <p:extLst>
      <p:ext uri="{BB962C8B-B14F-4D97-AF65-F5344CB8AC3E}">
        <p14:creationId xmlns:p14="http://schemas.microsoft.com/office/powerpoint/2010/main" val="1693661449"/>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algn="ctr"/>
            <a:r>
              <a:rPr lang="en-US" dirty="0"/>
              <a:t>How can others verify </a:t>
            </a:r>
            <a:r>
              <a:rPr lang="en-US" dirty="0" smtClean="0"/>
              <a:t>reproducibility?</a:t>
            </a:r>
            <a:endParaRPr lang="en-US" dirty="0"/>
          </a:p>
        </p:txBody>
      </p:sp>
    </p:spTree>
    <p:extLst>
      <p:ext uri="{BB962C8B-B14F-4D97-AF65-F5344CB8AC3E}">
        <p14:creationId xmlns:p14="http://schemas.microsoft.com/office/powerpoint/2010/main" val="2417998714"/>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How can others verify reproducibility?</a:t>
            </a:r>
            <a:endParaRPr lang="en-US" dirty="0"/>
          </a:p>
        </p:txBody>
      </p:sp>
      <p:pic>
        <p:nvPicPr>
          <p:cNvPr id="9" name="Content Placeholder 8"/>
          <p:cNvPicPr>
            <a:picLocks noGrp="1" noChangeAspect="1"/>
          </p:cNvPicPr>
          <p:nvPr>
            <p:ph sz="half" idx="2"/>
          </p:nvPr>
        </p:nvPicPr>
        <p:blipFill>
          <a:blip r:embed="rId2"/>
          <a:stretch>
            <a:fillRect/>
          </a:stretch>
        </p:blipFill>
        <p:spPr>
          <a:xfrm>
            <a:off x="6172200" y="2020586"/>
            <a:ext cx="5181600" cy="3961416"/>
          </a:xfrm>
          <a:prstGeom prst="rect">
            <a:avLst/>
          </a:prstGeom>
        </p:spPr>
      </p:pic>
      <p:pic>
        <p:nvPicPr>
          <p:cNvPr id="13" name="Content Placeholder 12"/>
          <p:cNvPicPr>
            <a:picLocks noGrp="1" noChangeAspect="1"/>
          </p:cNvPicPr>
          <p:nvPr>
            <p:ph sz="half" idx="1"/>
          </p:nvPr>
        </p:nvPicPr>
        <p:blipFill>
          <a:blip r:embed="rId3"/>
          <a:stretch>
            <a:fillRect/>
          </a:stretch>
        </p:blipFill>
        <p:spPr>
          <a:xfrm>
            <a:off x="838200" y="1929414"/>
            <a:ext cx="5181600" cy="4143759"/>
          </a:xfrm>
          <a:prstGeom prst="rect">
            <a:avLst/>
          </a:prstGeom>
        </p:spPr>
      </p:pic>
    </p:spTree>
    <p:extLst>
      <p:ext uri="{BB962C8B-B14F-4D97-AF65-F5344CB8AC3E}">
        <p14:creationId xmlns:p14="http://schemas.microsoft.com/office/powerpoint/2010/main" val="391036779"/>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Verification service</a:t>
            </a:r>
            <a:endParaRPr lang="en-US" dirty="0"/>
          </a:p>
        </p:txBody>
      </p:sp>
      <p:sp>
        <p:nvSpPr>
          <p:cNvPr id="5" name="Content Placeholder 4"/>
          <p:cNvSpPr>
            <a:spLocks noGrp="1"/>
          </p:cNvSpPr>
          <p:nvPr>
            <p:ph idx="1"/>
          </p:nvPr>
        </p:nvSpPr>
        <p:spPr/>
        <p:txBody>
          <a:bodyPr/>
          <a:lstStyle/>
          <a:p>
            <a:r>
              <a:rPr lang="en-US" dirty="0" smtClean="0"/>
              <a:t>Permanently accredited staff with access to confidential data</a:t>
            </a:r>
          </a:p>
          <a:p>
            <a:r>
              <a:rPr lang="en-US" dirty="0" smtClean="0"/>
              <a:t>On-demand, arms-length verification of code and results</a:t>
            </a:r>
          </a:p>
          <a:p>
            <a:r>
              <a:rPr lang="en-US" dirty="0" smtClean="0"/>
              <a:t>Effectiveness rests on credibility of the service</a:t>
            </a:r>
          </a:p>
          <a:p>
            <a:r>
              <a:rPr lang="en-US" dirty="0" smtClean="0"/>
              <a:t>Similar to existing services that perform pre-submission verification within universities and research institutes, but with access to confidential data</a:t>
            </a:r>
            <a:endParaRPr lang="en-US" dirty="0"/>
          </a:p>
        </p:txBody>
      </p:sp>
      <p:pic>
        <p:nvPicPr>
          <p:cNvPr id="6" name="Picture 5"/>
          <p:cNvPicPr>
            <a:picLocks noChangeAspect="1"/>
          </p:cNvPicPr>
          <p:nvPr/>
        </p:nvPicPr>
        <p:blipFill>
          <a:blip r:embed="rId2"/>
          <a:stretch>
            <a:fillRect/>
          </a:stretch>
        </p:blipFill>
        <p:spPr>
          <a:xfrm>
            <a:off x="7473661" y="4231759"/>
            <a:ext cx="4718339" cy="3630695"/>
          </a:xfrm>
          <a:prstGeom prst="rect">
            <a:avLst/>
          </a:prstGeom>
        </p:spPr>
      </p:pic>
      <p:pic>
        <p:nvPicPr>
          <p:cNvPr id="7" name="Picture 6"/>
          <p:cNvPicPr>
            <a:picLocks noChangeAspect="1"/>
          </p:cNvPicPr>
          <p:nvPr/>
        </p:nvPicPr>
        <p:blipFill>
          <a:blip r:embed="rId3"/>
          <a:stretch>
            <a:fillRect/>
          </a:stretch>
        </p:blipFill>
        <p:spPr>
          <a:xfrm>
            <a:off x="6957147" y="5177531"/>
            <a:ext cx="2311545" cy="732297"/>
          </a:xfrm>
          <a:prstGeom prst="rect">
            <a:avLst/>
          </a:prstGeom>
          <a:effectLst>
            <a:outerShdw blurRad="127000" dist="38100" dir="2700000" algn="tl" rotWithShape="0">
              <a:prstClr val="black">
                <a:alpha val="40000"/>
              </a:prstClr>
            </a:outerShdw>
          </a:effectLst>
        </p:spPr>
      </p:pic>
      <p:pic>
        <p:nvPicPr>
          <p:cNvPr id="8" name="Picture 7"/>
          <p:cNvPicPr>
            <a:picLocks noChangeAspect="1"/>
          </p:cNvPicPr>
          <p:nvPr/>
        </p:nvPicPr>
        <p:blipFill>
          <a:blip r:embed="rId4"/>
          <a:stretch>
            <a:fillRect/>
          </a:stretch>
        </p:blipFill>
        <p:spPr>
          <a:xfrm>
            <a:off x="381866" y="4878964"/>
            <a:ext cx="3143250" cy="923925"/>
          </a:xfrm>
          <a:prstGeom prst="rect">
            <a:avLst/>
          </a:prstGeom>
        </p:spPr>
      </p:pic>
      <p:pic>
        <p:nvPicPr>
          <p:cNvPr id="9" name="Picture 8"/>
          <p:cNvPicPr>
            <a:picLocks noChangeAspect="1"/>
          </p:cNvPicPr>
          <p:nvPr/>
        </p:nvPicPr>
        <p:blipFill>
          <a:blip r:embed="rId5"/>
          <a:stretch>
            <a:fillRect/>
          </a:stretch>
        </p:blipFill>
        <p:spPr>
          <a:xfrm>
            <a:off x="4098131" y="4751706"/>
            <a:ext cx="2286000" cy="1295400"/>
          </a:xfrm>
          <a:prstGeom prst="rect">
            <a:avLst/>
          </a:prstGeom>
        </p:spPr>
      </p:pic>
    </p:spTree>
    <p:extLst>
      <p:ext uri="{BB962C8B-B14F-4D97-AF65-F5344CB8AC3E}">
        <p14:creationId xmlns:p14="http://schemas.microsoft.com/office/powerpoint/2010/main" val="2592738598"/>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Embed within disclosure avoidance system</a:t>
            </a:r>
            <a:endParaRPr lang="en-US" dirty="0"/>
          </a:p>
        </p:txBody>
      </p:sp>
      <p:sp>
        <p:nvSpPr>
          <p:cNvPr id="6" name="Content Placeholder 5"/>
          <p:cNvSpPr>
            <a:spLocks noGrp="1"/>
          </p:cNvSpPr>
          <p:nvPr>
            <p:ph sz="half" idx="2"/>
          </p:nvPr>
        </p:nvSpPr>
        <p:spPr/>
        <p:txBody>
          <a:bodyPr/>
          <a:lstStyle/>
          <a:p>
            <a:r>
              <a:rPr lang="en-US" dirty="0" smtClean="0"/>
              <a:t>Researchers develop code interactively (thin client, web application)</a:t>
            </a:r>
          </a:p>
          <a:p>
            <a:r>
              <a:rPr lang="en-US" dirty="0" smtClean="0"/>
              <a:t>Request to have results released </a:t>
            </a:r>
          </a:p>
          <a:p>
            <a:r>
              <a:rPr lang="en-US" dirty="0" smtClean="0"/>
              <a:t>IAB, not researcher, re-executes codes, and releases results produced by the code</a:t>
            </a:r>
          </a:p>
          <a:p>
            <a:r>
              <a:rPr lang="en-US" sz="3200" b="1" u="sng" dirty="0" smtClean="0"/>
              <a:t>Implicitly certifies reproducibility!</a:t>
            </a:r>
            <a:endParaRPr lang="en-US" sz="3200" b="1" u="sng" dirty="0"/>
          </a:p>
        </p:txBody>
      </p:sp>
      <p:pic>
        <p:nvPicPr>
          <p:cNvPr id="7" name="Content Placeholder 6"/>
          <p:cNvPicPr>
            <a:picLocks noGrp="1" noChangeAspect="1"/>
          </p:cNvPicPr>
          <p:nvPr>
            <p:ph sz="half" idx="1"/>
          </p:nvPr>
        </p:nvPicPr>
        <p:blipFill>
          <a:blip r:embed="rId2"/>
          <a:stretch>
            <a:fillRect/>
          </a:stretch>
        </p:blipFill>
        <p:spPr>
          <a:xfrm>
            <a:off x="782782" y="2155780"/>
            <a:ext cx="5181600" cy="2305574"/>
          </a:xfrm>
          <a:prstGeom prst="rect">
            <a:avLst/>
          </a:prstGeom>
        </p:spPr>
      </p:pic>
    </p:spTree>
    <p:extLst>
      <p:ext uri="{BB962C8B-B14F-4D97-AF65-F5344CB8AC3E}">
        <p14:creationId xmlns:p14="http://schemas.microsoft.com/office/powerpoint/2010/main" val="3307172748"/>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Ad-hoc or peer-to-peer</a:t>
            </a:r>
            <a:endParaRPr lang="en-US" dirty="0"/>
          </a:p>
        </p:txBody>
      </p:sp>
      <p:sp>
        <p:nvSpPr>
          <p:cNvPr id="3" name="Content Placeholder 2"/>
          <p:cNvSpPr>
            <a:spLocks noGrp="1"/>
          </p:cNvSpPr>
          <p:nvPr>
            <p:ph sz="half" idx="1"/>
          </p:nvPr>
        </p:nvSpPr>
        <p:spPr>
          <a:xfrm>
            <a:off x="838200" y="1825624"/>
            <a:ext cx="9885218" cy="4214957"/>
          </a:xfrm>
        </p:spPr>
        <p:txBody>
          <a:bodyPr>
            <a:normAutofit/>
          </a:bodyPr>
          <a:lstStyle/>
          <a:p>
            <a:r>
              <a:rPr lang="en-US" dirty="0" smtClean="0"/>
              <a:t>Journal Data Editor may ask for suggestions of reviewers with access to the same data</a:t>
            </a:r>
          </a:p>
          <a:p>
            <a:r>
              <a:rPr lang="en-US" dirty="0" smtClean="0"/>
              <a:t>Journal Data Editor may ask for permission for reviewers to access the data</a:t>
            </a:r>
          </a:p>
          <a:p>
            <a:r>
              <a:rPr lang="en-US" dirty="0" smtClean="0"/>
              <a:t>Protocol to be followed </a:t>
            </a:r>
          </a:p>
          <a:p>
            <a:r>
              <a:rPr lang="en-US" dirty="0" smtClean="0"/>
              <a:t>Case by case</a:t>
            </a:r>
          </a:p>
          <a:p>
            <a:r>
              <a:rPr lang="en-US" dirty="0" smtClean="0"/>
              <a:t>Effort?</a:t>
            </a:r>
            <a:endParaRPr lang="en-US" dirty="0"/>
          </a:p>
        </p:txBody>
      </p:sp>
      <p:pic>
        <p:nvPicPr>
          <p:cNvPr id="5" name="Content Placeholder 4"/>
          <p:cNvPicPr>
            <a:picLocks noGrp="1" noChangeAspect="1"/>
          </p:cNvPicPr>
          <p:nvPr>
            <p:ph sz="half" idx="2"/>
          </p:nvPr>
        </p:nvPicPr>
        <p:blipFill>
          <a:blip r:embed="rId2"/>
          <a:stretch>
            <a:fillRect/>
          </a:stretch>
        </p:blipFill>
        <p:spPr>
          <a:xfrm>
            <a:off x="4599708" y="3899470"/>
            <a:ext cx="7252855" cy="2412430"/>
          </a:xfrm>
          <a:prstGeom prst="rect">
            <a:avLst/>
          </a:prstGeom>
          <a:effectLst>
            <a:outerShdw blurRad="127000" dist="38100" dir="2700000" algn="tl" rotWithShape="0">
              <a:prstClr val="black">
                <a:alpha val="40000"/>
              </a:prstClr>
            </a:outerShdw>
          </a:effectLst>
        </p:spPr>
      </p:pic>
    </p:spTree>
    <p:extLst>
      <p:ext uri="{BB962C8B-B14F-4D97-AF65-F5344CB8AC3E}">
        <p14:creationId xmlns:p14="http://schemas.microsoft.com/office/powerpoint/2010/main" val="394523505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Efficiency of </a:t>
            </a:r>
            <a:r>
              <a:rPr lang="en-US" dirty="0" err="1"/>
              <a:t>scholary</a:t>
            </a:r>
            <a:r>
              <a:rPr lang="en-US" dirty="0"/>
              <a:t> </a:t>
            </a:r>
            <a:r>
              <a:rPr lang="en-US" dirty="0" smtClean="0"/>
              <a:t>discourse!</a:t>
            </a:r>
            <a:endParaRPr lang="en-US" dirty="0"/>
          </a:p>
        </p:txBody>
      </p:sp>
      <p:sp>
        <p:nvSpPr>
          <p:cNvPr id="3" name="Content Placeholder 2"/>
          <p:cNvSpPr>
            <a:spLocks noGrp="1"/>
          </p:cNvSpPr>
          <p:nvPr>
            <p:ph idx="1"/>
          </p:nvPr>
        </p:nvSpPr>
        <p:spPr/>
        <p:txBody>
          <a:bodyPr>
            <a:normAutofit/>
          </a:bodyPr>
          <a:lstStyle/>
          <a:p>
            <a:pPr marL="0" indent="0" algn="ctr">
              <a:buNone/>
            </a:pPr>
            <a:endParaRPr lang="en-US" sz="3600" b="1" dirty="0" smtClean="0"/>
          </a:p>
          <a:p>
            <a:pPr marL="0" indent="0" algn="ctr">
              <a:buNone/>
            </a:pPr>
            <a:endParaRPr lang="en-US" sz="3600" b="1" dirty="0"/>
          </a:p>
          <a:p>
            <a:pPr marL="0" indent="0" algn="ctr">
              <a:buNone/>
            </a:pPr>
            <a:r>
              <a:rPr lang="en-US" sz="3600" b="1" dirty="0" smtClean="0"/>
              <a:t>Modern publications thus need </a:t>
            </a:r>
            <a:br>
              <a:rPr lang="en-US" sz="3600" b="1" dirty="0" smtClean="0"/>
            </a:br>
            <a:r>
              <a:rPr lang="en-US" sz="3600" b="1" dirty="0" smtClean="0"/>
              <a:t>the same transparency and completeness</a:t>
            </a:r>
            <a:br>
              <a:rPr lang="en-US" sz="3600" b="1" dirty="0" smtClean="0"/>
            </a:br>
            <a:r>
              <a:rPr lang="en-US" sz="3600" b="1" dirty="0" smtClean="0"/>
              <a:t>as in the old days</a:t>
            </a:r>
          </a:p>
          <a:p>
            <a:pPr marL="0" indent="0" algn="ctr">
              <a:buNone/>
            </a:pPr>
            <a:r>
              <a:rPr lang="en-US" sz="3600" b="1" dirty="0"/>
              <a:t>t</a:t>
            </a:r>
            <a:r>
              <a:rPr lang="en-US" sz="3600" b="1" dirty="0" smtClean="0"/>
              <a:t>o facilitate replicability</a:t>
            </a:r>
          </a:p>
        </p:txBody>
      </p:sp>
    </p:spTree>
    <p:extLst>
      <p:ext uri="{BB962C8B-B14F-4D97-AF65-F5344CB8AC3E}">
        <p14:creationId xmlns:p14="http://schemas.microsoft.com/office/powerpoint/2010/main" val="830873412"/>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Other options</a:t>
            </a:r>
            <a:endParaRPr lang="en-US" dirty="0"/>
          </a:p>
        </p:txBody>
      </p:sp>
      <p:sp>
        <p:nvSpPr>
          <p:cNvPr id="5" name="Content Placeholder 4"/>
          <p:cNvSpPr>
            <a:spLocks noGrp="1"/>
          </p:cNvSpPr>
          <p:nvPr>
            <p:ph idx="1"/>
          </p:nvPr>
        </p:nvSpPr>
        <p:spPr/>
        <p:txBody>
          <a:bodyPr>
            <a:normAutofit/>
          </a:bodyPr>
          <a:lstStyle/>
          <a:p>
            <a:r>
              <a:rPr lang="en-US" sz="4800" dirty="0" smtClean="0"/>
              <a:t>Cryptographic signatures</a:t>
            </a:r>
          </a:p>
          <a:p>
            <a:r>
              <a:rPr lang="en-US" sz="4800" dirty="0" err="1" smtClean="0"/>
              <a:t>Blockchain</a:t>
            </a:r>
            <a:endParaRPr lang="en-US" sz="4800" dirty="0" smtClean="0"/>
          </a:p>
          <a:p>
            <a:r>
              <a:rPr lang="en-US" sz="4800" dirty="0" smtClean="0"/>
              <a:t>All of the previous</a:t>
            </a:r>
            <a:endParaRPr lang="en-US" sz="4800" dirty="0"/>
          </a:p>
        </p:txBody>
      </p:sp>
      <p:sp>
        <p:nvSpPr>
          <p:cNvPr id="6" name="TextBox 5"/>
          <p:cNvSpPr txBox="1"/>
          <p:nvPr/>
        </p:nvSpPr>
        <p:spPr>
          <a:xfrm>
            <a:off x="7523017" y="5078434"/>
            <a:ext cx="5015346" cy="369332"/>
          </a:xfrm>
          <a:prstGeom prst="rect">
            <a:avLst/>
          </a:prstGeom>
          <a:noFill/>
        </p:spPr>
        <p:txBody>
          <a:bodyPr wrap="square" rtlCol="0">
            <a:spAutoFit/>
          </a:bodyPr>
          <a:lstStyle/>
          <a:p>
            <a:r>
              <a:rPr lang="en-US" dirty="0">
                <a:solidFill>
                  <a:schemeClr val="bg1">
                    <a:lumMod val="75000"/>
                  </a:schemeClr>
                </a:solidFill>
              </a:rPr>
              <a:t>Image </a:t>
            </a:r>
            <a:r>
              <a:rPr lang="en-US" dirty="0" smtClean="0">
                <a:solidFill>
                  <a:schemeClr val="bg1">
                    <a:lumMod val="75000"/>
                  </a:schemeClr>
                </a:solidFill>
              </a:rPr>
              <a:t>by </a:t>
            </a:r>
            <a:r>
              <a:rPr lang="en-US" dirty="0" smtClean="0">
                <a:solidFill>
                  <a:schemeClr val="bg1">
                    <a:lumMod val="75000"/>
                  </a:schemeClr>
                </a:solidFill>
                <a:hlinkClick r:id="rId2"/>
              </a:rPr>
              <a:t>VIN JD</a:t>
            </a:r>
            <a:r>
              <a:rPr lang="en-US" dirty="0" smtClean="0">
                <a:solidFill>
                  <a:schemeClr val="bg1">
                    <a:lumMod val="75000"/>
                  </a:schemeClr>
                </a:solidFill>
              </a:rPr>
              <a:t> on </a:t>
            </a:r>
            <a:r>
              <a:rPr lang="en-US" dirty="0" err="1" smtClean="0">
                <a:solidFill>
                  <a:schemeClr val="bg1">
                    <a:lumMod val="75000"/>
                  </a:schemeClr>
                </a:solidFill>
              </a:rPr>
              <a:t>Pixabay</a:t>
            </a:r>
            <a:endParaRPr lang="en-US" dirty="0">
              <a:solidFill>
                <a:schemeClr val="bg1">
                  <a:lumMod val="75000"/>
                </a:schemeClr>
              </a:solidFill>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02641" y="2529342"/>
            <a:ext cx="4291831" cy="2414155"/>
          </a:xfrm>
          <a:prstGeom prst="rect">
            <a:avLst/>
          </a:prstGeom>
        </p:spPr>
      </p:pic>
    </p:spTree>
    <p:extLst>
      <p:ext uri="{BB962C8B-B14F-4D97-AF65-F5344CB8AC3E}">
        <p14:creationId xmlns:p14="http://schemas.microsoft.com/office/powerpoint/2010/main" val="3446794638"/>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This is an unsolved problem.</a:t>
            </a:r>
            <a:endParaRPr lang="en-US" dirty="0"/>
          </a:p>
        </p:txBody>
      </p:sp>
    </p:spTree>
    <p:extLst>
      <p:ext uri="{BB962C8B-B14F-4D97-AF65-F5344CB8AC3E}">
        <p14:creationId xmlns:p14="http://schemas.microsoft.com/office/powerpoint/2010/main" val="3156240045"/>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Challenges</a:t>
            </a:r>
            <a:endParaRPr lang="en-US" dirty="0"/>
          </a:p>
        </p:txBody>
      </p:sp>
      <p:sp>
        <p:nvSpPr>
          <p:cNvPr id="6" name="Content Placeholder 5"/>
          <p:cNvSpPr>
            <a:spLocks noGrp="1"/>
          </p:cNvSpPr>
          <p:nvPr>
            <p:ph idx="1"/>
          </p:nvPr>
        </p:nvSpPr>
        <p:spPr/>
        <p:txBody>
          <a:bodyPr>
            <a:normAutofit/>
          </a:bodyPr>
          <a:lstStyle/>
          <a:p>
            <a:r>
              <a:rPr lang="en-US" sz="4000" b="1" dirty="0">
                <a:solidFill>
                  <a:schemeClr val="accent6">
                    <a:lumMod val="75000"/>
                  </a:schemeClr>
                </a:solidFill>
              </a:rPr>
              <a:t>Documentation</a:t>
            </a:r>
          </a:p>
          <a:p>
            <a:pPr lvl="1"/>
            <a:r>
              <a:rPr lang="en-US" sz="3600" dirty="0"/>
              <a:t>How can others learn about the data?</a:t>
            </a:r>
          </a:p>
          <a:p>
            <a:r>
              <a:rPr lang="en-US" sz="4000" b="1" dirty="0" smtClean="0">
                <a:solidFill>
                  <a:schemeClr val="accent1">
                    <a:lumMod val="50000"/>
                  </a:schemeClr>
                </a:solidFill>
              </a:rPr>
              <a:t>Verifiability</a:t>
            </a:r>
            <a:endParaRPr lang="en-US" sz="4000" b="1" dirty="0" smtClean="0">
              <a:solidFill>
                <a:schemeClr val="accent1">
                  <a:lumMod val="50000"/>
                </a:schemeClr>
              </a:solidFill>
            </a:endParaRPr>
          </a:p>
          <a:p>
            <a:pPr lvl="1"/>
            <a:r>
              <a:rPr lang="en-US" sz="3600" dirty="0" smtClean="0"/>
              <a:t>How can others obtain access?</a:t>
            </a:r>
          </a:p>
          <a:p>
            <a:r>
              <a:rPr lang="en-US" sz="4000" b="1" dirty="0" smtClean="0">
                <a:solidFill>
                  <a:schemeClr val="accent4">
                    <a:lumMod val="75000"/>
                  </a:schemeClr>
                </a:solidFill>
              </a:rPr>
              <a:t>Persistence</a:t>
            </a:r>
            <a:endParaRPr lang="en-US" sz="4000" b="1" dirty="0" smtClean="0">
              <a:solidFill>
                <a:schemeClr val="accent4">
                  <a:lumMod val="75000"/>
                </a:schemeClr>
              </a:solidFill>
            </a:endParaRPr>
          </a:p>
          <a:p>
            <a:pPr lvl="1"/>
            <a:r>
              <a:rPr lang="en-US" sz="3600" dirty="0" smtClean="0"/>
              <a:t>How are data and programs preserved?</a:t>
            </a:r>
          </a:p>
        </p:txBody>
      </p:sp>
      <p:sp>
        <p:nvSpPr>
          <p:cNvPr id="3" name="Rectangle 2"/>
          <p:cNvSpPr/>
          <p:nvPr/>
        </p:nvSpPr>
        <p:spPr>
          <a:xfrm>
            <a:off x="678873" y="1825625"/>
            <a:ext cx="11222182" cy="4201102"/>
          </a:xfrm>
          <a:prstGeom prst="rect">
            <a:avLst/>
          </a:prstGeom>
          <a:solidFill>
            <a:schemeClr val="bg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p:cNvSpPr txBox="1"/>
          <p:nvPr/>
        </p:nvSpPr>
        <p:spPr>
          <a:xfrm>
            <a:off x="942109" y="3685309"/>
            <a:ext cx="10764981" cy="1785104"/>
          </a:xfrm>
          <a:prstGeom prst="rect">
            <a:avLst/>
          </a:prstGeom>
          <a:solidFill>
            <a:schemeClr val="bg1"/>
          </a:solidFill>
          <a:effectLst>
            <a:outerShdw blurRad="127000" dist="38100" dir="2700000" algn="tl" rotWithShape="0">
              <a:prstClr val="black">
                <a:alpha val="40000"/>
              </a:prstClr>
            </a:outerShdw>
          </a:effectLst>
        </p:spPr>
        <p:txBody>
          <a:bodyPr wrap="square" rtlCol="0">
            <a:spAutoFit/>
          </a:bodyPr>
          <a:lstStyle/>
          <a:p>
            <a:r>
              <a:rPr lang="en-US" sz="4800" b="1" dirty="0">
                <a:solidFill>
                  <a:schemeClr val="accent4">
                    <a:lumMod val="75000"/>
                  </a:schemeClr>
                </a:solidFill>
              </a:rPr>
              <a:t>Persistence</a:t>
            </a:r>
          </a:p>
          <a:p>
            <a:pPr lvl="1"/>
            <a:r>
              <a:rPr lang="en-US" sz="4400" dirty="0"/>
              <a:t>How are data and programs preserved?</a:t>
            </a:r>
          </a:p>
          <a:p>
            <a:endParaRPr lang="en-US" dirty="0"/>
          </a:p>
        </p:txBody>
      </p:sp>
    </p:spTree>
    <p:extLst>
      <p:ext uri="{BB962C8B-B14F-4D97-AF65-F5344CB8AC3E}">
        <p14:creationId xmlns:p14="http://schemas.microsoft.com/office/powerpoint/2010/main" val="327389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5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public-use data solution</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a:ext>
            </a:extLst>
          </a:blip>
          <a:stretch>
            <a:fillRect/>
          </a:stretch>
        </p:blipFill>
        <p:spPr>
          <a:xfrm>
            <a:off x="2600325" y="1690688"/>
            <a:ext cx="6972300" cy="2533650"/>
          </a:xfrm>
        </p:spPr>
      </p:pic>
      <p:pic>
        <p:nvPicPr>
          <p:cNvPr id="6" name="Picture 5"/>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600325" y="4761214"/>
            <a:ext cx="6981825" cy="1066800"/>
          </a:xfrm>
          <a:prstGeom prst="rect">
            <a:avLst/>
          </a:prstGeom>
        </p:spPr>
      </p:pic>
    </p:spTree>
    <p:extLst>
      <p:ext uri="{BB962C8B-B14F-4D97-AF65-F5344CB8AC3E}">
        <p14:creationId xmlns:p14="http://schemas.microsoft.com/office/powerpoint/2010/main" val="14939367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 example: not cited…</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a:ext>
            </a:extLst>
          </a:blip>
          <a:stretch>
            <a:fillRect/>
          </a:stretch>
        </p:blipFill>
        <p:spPr>
          <a:xfrm>
            <a:off x="2600325" y="1690688"/>
            <a:ext cx="6972300" cy="2533650"/>
          </a:xfrm>
        </p:spPr>
      </p:pic>
      <p:pic>
        <p:nvPicPr>
          <p:cNvPr id="3" name="Picture 2"/>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600325" y="4635501"/>
            <a:ext cx="7296150" cy="914400"/>
          </a:xfrm>
          <a:prstGeom prst="rect">
            <a:avLst/>
          </a:prstGeom>
        </p:spPr>
      </p:pic>
    </p:spTree>
    <p:extLst>
      <p:ext uri="{BB962C8B-B14F-4D97-AF65-F5344CB8AC3E}">
        <p14:creationId xmlns:p14="http://schemas.microsoft.com/office/powerpoint/2010/main" val="1173148610"/>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 went back, archived it</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a:ext>
            </a:extLst>
          </a:blip>
          <a:stretch>
            <a:fillRect/>
          </a:stretch>
        </p:blipFill>
        <p:spPr>
          <a:xfrm>
            <a:off x="3032036" y="1690688"/>
            <a:ext cx="6828968" cy="4351338"/>
          </a:xfrm>
        </p:spPr>
      </p:pic>
    </p:spTree>
    <p:extLst>
      <p:ext uri="{BB962C8B-B14F-4D97-AF65-F5344CB8AC3E}">
        <p14:creationId xmlns:p14="http://schemas.microsoft.com/office/powerpoint/2010/main" val="1502776562"/>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 went back, archived it, linked it back</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a:ext>
            </a:extLst>
          </a:blip>
          <a:stretch>
            <a:fillRect/>
          </a:stretch>
        </p:blipFill>
        <p:spPr>
          <a:xfrm>
            <a:off x="3032036" y="1690688"/>
            <a:ext cx="6828968" cy="4351338"/>
          </a:xfrm>
        </p:spPr>
      </p:pic>
      <p:pic>
        <p:nvPicPr>
          <p:cNvPr id="5" name="Picture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990600" y="1860551"/>
            <a:ext cx="10058400" cy="4181475"/>
          </a:xfrm>
          <a:prstGeom prst="rect">
            <a:avLst/>
          </a:prstGeom>
        </p:spPr>
      </p:pic>
    </p:spTree>
    <p:extLst>
      <p:ext uri="{BB962C8B-B14F-4D97-AF65-F5344CB8AC3E}">
        <p14:creationId xmlns:p14="http://schemas.microsoft.com/office/powerpoint/2010/main" val="239329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50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But: Encourage Best Practices</a:t>
            </a:r>
            <a:endParaRPr lang="en-US" dirty="0"/>
          </a:p>
        </p:txBody>
      </p:sp>
      <p:sp>
        <p:nvSpPr>
          <p:cNvPr id="3" name="Content Placeholder 2"/>
          <p:cNvSpPr>
            <a:spLocks noGrp="1"/>
          </p:cNvSpPr>
          <p:nvPr>
            <p:ph idx="1"/>
          </p:nvPr>
        </p:nvSpPr>
        <p:spPr/>
        <p:txBody>
          <a:bodyPr>
            <a:normAutofit/>
          </a:bodyPr>
          <a:lstStyle/>
          <a:p>
            <a:r>
              <a:rPr lang="en-US" sz="4400" b="1" dirty="0" smtClean="0">
                <a:solidFill>
                  <a:schemeClr val="accent1">
                    <a:lumMod val="75000"/>
                  </a:schemeClr>
                </a:solidFill>
              </a:rPr>
              <a:t>Deposit and archive early</a:t>
            </a:r>
          </a:p>
          <a:p>
            <a:pPr lvl="1"/>
            <a:r>
              <a:rPr lang="en-US" sz="4000" dirty="0" smtClean="0"/>
              <a:t>If you collect data, archive it immediately </a:t>
            </a:r>
            <a:br>
              <a:rPr lang="en-US" sz="4000" dirty="0" smtClean="0"/>
            </a:br>
            <a:r>
              <a:rPr lang="en-US" sz="4000" i="1" dirty="0" smtClean="0">
                <a:solidFill>
                  <a:schemeClr val="bg1">
                    <a:lumMod val="65000"/>
                  </a:schemeClr>
                </a:solidFill>
              </a:rPr>
              <a:t>(possibly privately)</a:t>
            </a:r>
          </a:p>
          <a:p>
            <a:pPr lvl="1"/>
            <a:r>
              <a:rPr lang="en-US" sz="4000" dirty="0" smtClean="0"/>
              <a:t>If you finish the manuscript, archive the analysis files</a:t>
            </a:r>
            <a:br>
              <a:rPr lang="en-US" sz="4000" dirty="0" smtClean="0"/>
            </a:br>
            <a:r>
              <a:rPr lang="en-US" sz="4000" i="1" dirty="0" smtClean="0">
                <a:solidFill>
                  <a:schemeClr val="bg1">
                    <a:lumMod val="65000"/>
                  </a:schemeClr>
                </a:solidFill>
              </a:rPr>
              <a:t>(possibly privately)</a:t>
            </a:r>
            <a:endParaRPr lang="en-US" sz="4000" i="1" dirty="0">
              <a:solidFill>
                <a:schemeClr val="bg1">
                  <a:lumMod val="65000"/>
                </a:schemeClr>
              </a:solidFill>
            </a:endParaRPr>
          </a:p>
        </p:txBody>
      </p:sp>
    </p:spTree>
    <p:extLst>
      <p:ext uri="{BB962C8B-B14F-4D97-AF65-F5344CB8AC3E}">
        <p14:creationId xmlns:p14="http://schemas.microsoft.com/office/powerpoint/2010/main" val="2301234840"/>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Deposit as soon as you can</a:t>
            </a:r>
            <a:endParaRPr lang="en-US" dirty="0"/>
          </a:p>
        </p:txBody>
      </p:sp>
      <p:pic>
        <p:nvPicPr>
          <p:cNvPr id="4" name="Content Placeholder 3"/>
          <p:cNvPicPr>
            <a:picLocks noGrp="1" noChangeAspect="1"/>
          </p:cNvPicPr>
          <p:nvPr>
            <p:ph idx="1"/>
          </p:nvPr>
        </p:nvPicPr>
        <p:blipFill>
          <a:blip r:embed="rId2"/>
          <a:stretch>
            <a:fillRect/>
          </a:stretch>
        </p:blipFill>
        <p:spPr>
          <a:xfrm>
            <a:off x="556214" y="1690688"/>
            <a:ext cx="7532808" cy="4351338"/>
          </a:xfrm>
          <a:prstGeom prst="rect">
            <a:avLst/>
          </a:prstGeom>
        </p:spPr>
      </p:pic>
      <p:pic>
        <p:nvPicPr>
          <p:cNvPr id="5" name="Picture 4"/>
          <p:cNvPicPr>
            <a:picLocks noChangeAspect="1"/>
          </p:cNvPicPr>
          <p:nvPr/>
        </p:nvPicPr>
        <p:blipFill>
          <a:blip r:embed="rId3"/>
          <a:stretch>
            <a:fillRect/>
          </a:stretch>
        </p:blipFill>
        <p:spPr>
          <a:xfrm>
            <a:off x="5825949" y="3906982"/>
            <a:ext cx="6085496" cy="2675225"/>
          </a:xfrm>
          <a:prstGeom prst="rect">
            <a:avLst/>
          </a:prstGeom>
          <a:effectLst>
            <a:outerShdw blurRad="127000" dist="38100" dir="2700000" algn="tl" rotWithShape="0">
              <a:prstClr val="black">
                <a:alpha val="40000"/>
              </a:prstClr>
            </a:outerShdw>
          </a:effectLst>
        </p:spPr>
      </p:pic>
    </p:spTree>
    <p:extLst>
      <p:ext uri="{BB962C8B-B14F-4D97-AF65-F5344CB8AC3E}">
        <p14:creationId xmlns:p14="http://schemas.microsoft.com/office/powerpoint/2010/main" val="2371997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50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algn="ctr"/>
            <a:r>
              <a:rPr lang="en-US" dirty="0" smtClean="0"/>
              <a:t>This doesn’t work in RDC!</a:t>
            </a:r>
            <a:endParaRPr lang="en-US" dirty="0"/>
          </a:p>
        </p:txBody>
      </p:sp>
    </p:spTree>
    <p:extLst>
      <p:ext uri="{BB962C8B-B14F-4D97-AF65-F5344CB8AC3E}">
        <p14:creationId xmlns:p14="http://schemas.microsoft.com/office/powerpoint/2010/main" val="386501338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
            <a:ext cx="12192000" cy="6858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3061037" y="1449659"/>
            <a:ext cx="6069925" cy="1446550"/>
          </a:xfrm>
          <a:prstGeom prst="rect">
            <a:avLst/>
          </a:prstGeom>
          <a:noFill/>
        </p:spPr>
        <p:txBody>
          <a:bodyPr wrap="square" rtlCol="0">
            <a:spAutoFit/>
          </a:bodyPr>
          <a:lstStyle/>
          <a:p>
            <a:pPr algn="ctr"/>
            <a:r>
              <a:rPr lang="en-US" sz="8800" dirty="0" smtClean="0">
                <a:solidFill>
                  <a:schemeClr val="bg1"/>
                </a:solidFill>
              </a:rPr>
              <a:t>Replication?</a:t>
            </a:r>
            <a:endParaRPr lang="en-US" dirty="0">
              <a:solidFill>
                <a:schemeClr val="bg1"/>
              </a:solidFill>
            </a:endParaRPr>
          </a:p>
        </p:txBody>
      </p:sp>
    </p:spTree>
    <p:extLst>
      <p:ext uri="{BB962C8B-B14F-4D97-AF65-F5344CB8AC3E}">
        <p14:creationId xmlns:p14="http://schemas.microsoft.com/office/powerpoint/2010/main" val="6448993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Action: Data citations and metadata</a:t>
            </a:r>
            <a:endParaRPr lang="en-US" dirty="0"/>
          </a:p>
        </p:txBody>
      </p:sp>
      <p:sp>
        <p:nvSpPr>
          <p:cNvPr id="3" name="Content Placeholder 2"/>
          <p:cNvSpPr>
            <a:spLocks noGrp="1"/>
          </p:cNvSpPr>
          <p:nvPr>
            <p:ph idx="1"/>
          </p:nvPr>
        </p:nvSpPr>
        <p:spPr/>
        <p:txBody>
          <a:bodyPr>
            <a:normAutofit/>
          </a:bodyPr>
          <a:lstStyle/>
          <a:p>
            <a:pPr marL="457200" lvl="1" indent="0">
              <a:buNone/>
            </a:pPr>
            <a:r>
              <a:rPr lang="en-US" sz="4000" dirty="0" smtClean="0"/>
              <a:t>What is </a:t>
            </a:r>
            <a:r>
              <a:rPr lang="en-US" sz="4000" b="1" dirty="0" smtClean="0"/>
              <a:t>FAIR</a:t>
            </a:r>
            <a:r>
              <a:rPr lang="en-US" sz="4000" dirty="0" smtClean="0"/>
              <a:t>?</a:t>
            </a:r>
          </a:p>
          <a:p>
            <a:pPr lvl="1"/>
            <a:r>
              <a:rPr lang="en-US" sz="4800" b="1" dirty="0"/>
              <a:t>F</a:t>
            </a:r>
            <a:r>
              <a:rPr lang="en-US" sz="4000" dirty="0"/>
              <a:t>indable, </a:t>
            </a:r>
            <a:endParaRPr lang="en-US" sz="4000" dirty="0" smtClean="0"/>
          </a:p>
          <a:p>
            <a:pPr lvl="1"/>
            <a:r>
              <a:rPr lang="en-US" sz="4800" b="1" dirty="0" smtClean="0"/>
              <a:t>A</a:t>
            </a:r>
            <a:r>
              <a:rPr lang="en-US" sz="4000" dirty="0" smtClean="0"/>
              <a:t>ccessible</a:t>
            </a:r>
            <a:r>
              <a:rPr lang="en-US" sz="4000" dirty="0"/>
              <a:t>, </a:t>
            </a:r>
            <a:endParaRPr lang="en-US" sz="4000" dirty="0" smtClean="0"/>
          </a:p>
          <a:p>
            <a:pPr lvl="1"/>
            <a:r>
              <a:rPr lang="en-US" sz="4800" b="1" dirty="0" smtClean="0"/>
              <a:t>I</a:t>
            </a:r>
            <a:r>
              <a:rPr lang="en-US" sz="4000" dirty="0" smtClean="0"/>
              <a:t>nteroperable</a:t>
            </a:r>
            <a:r>
              <a:rPr lang="en-US" sz="4000" dirty="0"/>
              <a:t>, </a:t>
            </a:r>
            <a:r>
              <a:rPr lang="en-US" sz="4000" dirty="0" smtClean="0"/>
              <a:t>and </a:t>
            </a:r>
          </a:p>
          <a:p>
            <a:pPr lvl="1"/>
            <a:r>
              <a:rPr lang="en-US" sz="4800" b="1" dirty="0" smtClean="0"/>
              <a:t>R</a:t>
            </a:r>
            <a:r>
              <a:rPr lang="en-US" sz="4000" dirty="0" smtClean="0"/>
              <a:t>e-usable</a:t>
            </a:r>
            <a:endParaRPr lang="en-US" sz="40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81194" y="1690688"/>
            <a:ext cx="3438525" cy="4238625"/>
          </a:xfrm>
          <a:prstGeom prst="rect">
            <a:avLst/>
          </a:prstGeom>
        </p:spPr>
      </p:pic>
    </p:spTree>
    <p:extLst>
      <p:ext uri="{BB962C8B-B14F-4D97-AF65-F5344CB8AC3E}">
        <p14:creationId xmlns:p14="http://schemas.microsoft.com/office/powerpoint/2010/main" val="2428664239"/>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554480" y="365125"/>
            <a:ext cx="10637520" cy="1325563"/>
          </a:xfrm>
        </p:spPr>
        <p:txBody>
          <a:bodyPr/>
          <a:lstStyle/>
          <a:p>
            <a:r>
              <a:rPr lang="en-US" dirty="0" smtClean="0"/>
              <a:t>Preserving data in restricted access centers</a:t>
            </a:r>
            <a:endParaRPr lang="en-US" dirty="0"/>
          </a:p>
        </p:txBody>
      </p:sp>
      <p:sp>
        <p:nvSpPr>
          <p:cNvPr id="4" name="Content Placeholder 3"/>
          <p:cNvSpPr>
            <a:spLocks noGrp="1"/>
          </p:cNvSpPr>
          <p:nvPr>
            <p:ph idx="1"/>
          </p:nvPr>
        </p:nvSpPr>
        <p:spPr/>
        <p:txBody>
          <a:bodyPr>
            <a:normAutofit/>
          </a:bodyPr>
          <a:lstStyle/>
          <a:p>
            <a:r>
              <a:rPr lang="en-US" sz="4400" dirty="0" smtClean="0"/>
              <a:t>Use existing procedures</a:t>
            </a:r>
          </a:p>
          <a:p>
            <a:r>
              <a:rPr lang="en-US" sz="4400" dirty="0" smtClean="0"/>
              <a:t>Release as much non-sensitive information to public repositories</a:t>
            </a:r>
          </a:p>
          <a:p>
            <a:r>
              <a:rPr lang="en-US" sz="4400" dirty="0" smtClean="0"/>
              <a:t>Reveal the existence of confidential/sensitive information</a:t>
            </a:r>
            <a:endParaRPr lang="en-US" sz="4400" dirty="0"/>
          </a:p>
        </p:txBody>
      </p:sp>
    </p:spTree>
    <p:extLst>
      <p:ext uri="{BB962C8B-B14F-4D97-AF65-F5344CB8AC3E}">
        <p14:creationId xmlns:p14="http://schemas.microsoft.com/office/powerpoint/2010/main" val="1870142842"/>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 existing </a:t>
            </a:r>
            <a:r>
              <a:rPr lang="en-US" dirty="0" smtClean="0"/>
              <a:t>procedures</a:t>
            </a:r>
            <a:endParaRPr lang="en-US" dirty="0"/>
          </a:p>
        </p:txBody>
      </p:sp>
      <p:sp>
        <p:nvSpPr>
          <p:cNvPr id="3" name="Content Placeholder 2"/>
          <p:cNvSpPr>
            <a:spLocks noGrp="1"/>
          </p:cNvSpPr>
          <p:nvPr>
            <p:ph idx="1"/>
          </p:nvPr>
        </p:nvSpPr>
        <p:spPr/>
        <p:txBody>
          <a:bodyPr>
            <a:normAutofit/>
          </a:bodyPr>
          <a:lstStyle/>
          <a:p>
            <a:r>
              <a:rPr lang="en-US" sz="3600" dirty="0" smtClean="0"/>
              <a:t>Version your code (</a:t>
            </a:r>
            <a:r>
              <a:rPr lang="en-US" sz="3600" dirty="0" err="1" smtClean="0">
                <a:solidFill>
                  <a:schemeClr val="accent4">
                    <a:lumMod val="75000"/>
                  </a:schemeClr>
                </a:solidFill>
              </a:rPr>
              <a:t>git</a:t>
            </a:r>
            <a:r>
              <a:rPr lang="en-US" sz="3600" dirty="0" smtClean="0">
                <a:solidFill>
                  <a:schemeClr val="accent4">
                    <a:lumMod val="75000"/>
                  </a:schemeClr>
                </a:solidFill>
              </a:rPr>
              <a:t> or </a:t>
            </a:r>
            <a:r>
              <a:rPr lang="en-US" sz="3600" dirty="0" err="1" smtClean="0">
                <a:solidFill>
                  <a:schemeClr val="accent4">
                    <a:lumMod val="75000"/>
                  </a:schemeClr>
                </a:solidFill>
              </a:rPr>
              <a:t>svn</a:t>
            </a:r>
            <a:r>
              <a:rPr lang="en-US" sz="3600" dirty="0" smtClean="0">
                <a:solidFill>
                  <a:schemeClr val="accent4">
                    <a:lumMod val="75000"/>
                  </a:schemeClr>
                </a:solidFill>
              </a:rPr>
              <a:t> work without </a:t>
            </a:r>
            <a:r>
              <a:rPr lang="en-US" sz="3600" dirty="0" err="1" smtClean="0">
                <a:solidFill>
                  <a:schemeClr val="accent4">
                    <a:lumMod val="75000"/>
                  </a:schemeClr>
                </a:solidFill>
              </a:rPr>
              <a:t>Gitlab</a:t>
            </a:r>
            <a:r>
              <a:rPr lang="en-US" sz="3600" dirty="0" smtClean="0">
                <a:solidFill>
                  <a:schemeClr val="accent4">
                    <a:lumMod val="75000"/>
                  </a:schemeClr>
                </a:solidFill>
              </a:rPr>
              <a:t> or </a:t>
            </a:r>
            <a:r>
              <a:rPr lang="en-US" sz="3600" dirty="0" err="1" smtClean="0">
                <a:solidFill>
                  <a:schemeClr val="accent4">
                    <a:lumMod val="75000"/>
                  </a:schemeClr>
                </a:solidFill>
              </a:rPr>
              <a:t>Github</a:t>
            </a:r>
            <a:r>
              <a:rPr lang="en-US" sz="3600" dirty="0" smtClean="0">
                <a:solidFill>
                  <a:schemeClr val="accent4">
                    <a:lumMod val="75000"/>
                  </a:schemeClr>
                </a:solidFill>
              </a:rPr>
              <a:t>!</a:t>
            </a:r>
            <a:r>
              <a:rPr lang="en-US" sz="3600" dirty="0" smtClean="0"/>
              <a:t>)</a:t>
            </a:r>
          </a:p>
          <a:p>
            <a:r>
              <a:rPr lang="en-US" sz="3600" dirty="0" smtClean="0"/>
              <a:t>Leverage disclosure avoidance procedures</a:t>
            </a:r>
          </a:p>
          <a:p>
            <a:pPr lvl="1"/>
            <a:r>
              <a:rPr lang="en-US" sz="3200" dirty="0" smtClean="0"/>
              <a:t>tie “code releases” and “tables” to specific “disclosure avoidance numbers”</a:t>
            </a:r>
          </a:p>
          <a:p>
            <a:r>
              <a:rPr lang="en-US" sz="3600" dirty="0" smtClean="0"/>
              <a:t>Allow (10-year) backup to “archive” files</a:t>
            </a:r>
          </a:p>
          <a:p>
            <a:pPr lvl="1"/>
            <a:r>
              <a:rPr lang="en-US" sz="3200" dirty="0" smtClean="0"/>
              <a:t>Make those files findable!</a:t>
            </a:r>
          </a:p>
          <a:p>
            <a:pPr lvl="1"/>
            <a:r>
              <a:rPr lang="en-US" sz="3200" dirty="0" smtClean="0"/>
              <a:t>Tie to some DOI or findable tag</a:t>
            </a:r>
            <a:endParaRPr lang="en-US" sz="3200" dirty="0"/>
          </a:p>
        </p:txBody>
      </p:sp>
    </p:spTree>
    <p:extLst>
      <p:ext uri="{BB962C8B-B14F-4D97-AF65-F5344CB8AC3E}">
        <p14:creationId xmlns:p14="http://schemas.microsoft.com/office/powerpoint/2010/main" val="3136039579"/>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Some guidance</a:t>
            </a:r>
            <a:endParaRPr lang="en-US" dirty="0"/>
          </a:p>
        </p:txBody>
      </p:sp>
      <p:sp>
        <p:nvSpPr>
          <p:cNvPr id="5" name="Content Placeholder 4"/>
          <p:cNvSpPr>
            <a:spLocks noGrp="1"/>
          </p:cNvSpPr>
          <p:nvPr>
            <p:ph sz="half" idx="1"/>
          </p:nvPr>
        </p:nvSpPr>
        <p:spPr>
          <a:xfrm>
            <a:off x="838200" y="4890655"/>
            <a:ext cx="9885218" cy="1286308"/>
          </a:xfrm>
        </p:spPr>
        <p:txBody>
          <a:bodyPr>
            <a:normAutofit fontScale="92500"/>
          </a:bodyPr>
          <a:lstStyle/>
          <a:p>
            <a:r>
              <a:rPr lang="en-US" dirty="0">
                <a:hlinkClick r:id="rId2"/>
              </a:rPr>
              <a:t>https://</a:t>
            </a:r>
            <a:r>
              <a:rPr lang="en-US" dirty="0" smtClean="0">
                <a:hlinkClick r:id="rId2"/>
              </a:rPr>
              <a:t>social-science-data-editors.github.io/guidance/Requested_information_hosting.html#challenges-in-hosting-of-data-and-code-at-restricted-access-data-centers</a:t>
            </a:r>
            <a:r>
              <a:rPr lang="en-US" dirty="0" smtClean="0"/>
              <a:t> </a:t>
            </a:r>
            <a:endParaRPr lang="en-US" dirty="0"/>
          </a:p>
        </p:txBody>
      </p:sp>
      <p:pic>
        <p:nvPicPr>
          <p:cNvPr id="7" name="Content Placeholder 6"/>
          <p:cNvPicPr>
            <a:picLocks noGrp="1" noChangeAspect="1"/>
          </p:cNvPicPr>
          <p:nvPr>
            <p:ph sz="half" idx="2"/>
          </p:nvPr>
        </p:nvPicPr>
        <p:blipFill>
          <a:blip r:embed="rId3"/>
          <a:stretch>
            <a:fillRect/>
          </a:stretch>
        </p:blipFill>
        <p:spPr>
          <a:xfrm>
            <a:off x="2002069" y="1580079"/>
            <a:ext cx="7557480" cy="3310576"/>
          </a:xfrm>
          <a:prstGeom prst="rect">
            <a:avLst/>
          </a:prstGeom>
          <a:effectLst>
            <a:outerShdw blurRad="127000" dist="38100" dir="2700000" algn="tl" rotWithShape="0">
              <a:prstClr val="black">
                <a:alpha val="40000"/>
              </a:prstClr>
            </a:outerShdw>
          </a:effectLst>
        </p:spPr>
      </p:pic>
    </p:spTree>
    <p:extLst>
      <p:ext uri="{BB962C8B-B14F-4D97-AF65-F5344CB8AC3E}">
        <p14:creationId xmlns:p14="http://schemas.microsoft.com/office/powerpoint/2010/main" val="1282993405"/>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Some more extensive guidance</a:t>
            </a:r>
            <a:endParaRPr lang="en-US" dirty="0"/>
          </a:p>
        </p:txBody>
      </p:sp>
      <p:sp>
        <p:nvSpPr>
          <p:cNvPr id="3" name="Content Placeholder 2"/>
          <p:cNvSpPr>
            <a:spLocks noGrp="1"/>
          </p:cNvSpPr>
          <p:nvPr>
            <p:ph sz="half" idx="1"/>
          </p:nvPr>
        </p:nvSpPr>
        <p:spPr/>
        <p:txBody>
          <a:bodyPr/>
          <a:lstStyle/>
          <a:p>
            <a:pPr marL="0" indent="0">
              <a:buNone/>
            </a:pPr>
            <a:r>
              <a:rPr lang="en-US" b="1" u="sng" dirty="0"/>
              <a:t>Making Confidential Data Part of Reproducible Research</a:t>
            </a:r>
          </a:p>
          <a:p>
            <a:pPr marL="0" indent="0">
              <a:buNone/>
            </a:pPr>
            <a:r>
              <a:rPr lang="en-US" b="1" dirty="0"/>
              <a:t>Lars Vilhuber</a:t>
            </a:r>
            <a:r>
              <a:rPr lang="en-US" dirty="0"/>
              <a:t>, </a:t>
            </a:r>
            <a:r>
              <a:rPr lang="en-US" i="1" dirty="0"/>
              <a:t>Cornell </a:t>
            </a:r>
            <a:r>
              <a:rPr lang="en-US" i="1" dirty="0" smtClean="0"/>
              <a:t>University</a:t>
            </a:r>
            <a:r>
              <a:rPr lang="en-US" dirty="0"/>
              <a:t/>
            </a:r>
            <a:br>
              <a:rPr lang="en-US" dirty="0"/>
            </a:br>
            <a:r>
              <a:rPr lang="en-US" b="1" dirty="0"/>
              <a:t>Carl Lagoze</a:t>
            </a:r>
            <a:r>
              <a:rPr lang="en-US" dirty="0"/>
              <a:t>, </a:t>
            </a:r>
            <a:r>
              <a:rPr lang="en-US" i="1" dirty="0"/>
              <a:t>University of Michigan</a:t>
            </a:r>
            <a:endParaRPr lang="en-US" dirty="0"/>
          </a:p>
          <a:p>
            <a:pPr marL="0" indent="0">
              <a:buNone/>
            </a:pPr>
            <a:r>
              <a:rPr lang="en-US" dirty="0" smtClean="0">
                <a:hlinkClick r:id="rId2"/>
              </a:rPr>
              <a:t>https</a:t>
            </a:r>
            <a:r>
              <a:rPr lang="en-US" dirty="0">
                <a:hlinkClick r:id="rId2"/>
              </a:rPr>
              <a:t>://digitalcommons.ilr.cornell.edu/ldi/41</a:t>
            </a:r>
            <a:r>
              <a:rPr lang="en-US" dirty="0" smtClean="0">
                <a:hlinkClick r:id="rId2"/>
              </a:rPr>
              <a:t>/</a:t>
            </a:r>
            <a:r>
              <a:rPr lang="en-US" dirty="0" smtClean="0"/>
              <a:t> </a:t>
            </a:r>
            <a:endParaRPr lang="en-US" dirty="0"/>
          </a:p>
        </p:txBody>
      </p:sp>
      <p:pic>
        <p:nvPicPr>
          <p:cNvPr id="5" name="Content Placeholder 4"/>
          <p:cNvPicPr>
            <a:picLocks noGrp="1" noChangeAspect="1"/>
          </p:cNvPicPr>
          <p:nvPr>
            <p:ph sz="half" idx="2"/>
          </p:nvPr>
        </p:nvPicPr>
        <p:blipFill>
          <a:blip r:embed="rId3"/>
          <a:stretch>
            <a:fillRect/>
          </a:stretch>
        </p:blipFill>
        <p:spPr>
          <a:xfrm>
            <a:off x="6172200" y="1963447"/>
            <a:ext cx="5181600" cy="4075694"/>
          </a:xfrm>
          <a:prstGeom prst="rect">
            <a:avLst/>
          </a:prstGeom>
        </p:spPr>
      </p:pic>
    </p:spTree>
    <p:extLst>
      <p:ext uri="{BB962C8B-B14F-4D97-AF65-F5344CB8AC3E}">
        <p14:creationId xmlns:p14="http://schemas.microsoft.com/office/powerpoint/2010/main" val="220739781"/>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Surfacing additional information</a:t>
            </a:r>
            <a:endParaRPr lang="en-US" dirty="0"/>
          </a:p>
        </p:txBody>
      </p:sp>
      <p:sp>
        <p:nvSpPr>
          <p:cNvPr id="3" name="Content Placeholder 2"/>
          <p:cNvSpPr>
            <a:spLocks noGrp="1"/>
          </p:cNvSpPr>
          <p:nvPr>
            <p:ph sz="half" idx="1"/>
          </p:nvPr>
        </p:nvSpPr>
        <p:spPr/>
        <p:txBody>
          <a:bodyPr>
            <a:normAutofit/>
          </a:bodyPr>
          <a:lstStyle/>
          <a:p>
            <a:r>
              <a:rPr lang="en-US" dirty="0" smtClean="0"/>
              <a:t>For documents: </a:t>
            </a:r>
            <a:br>
              <a:rPr lang="en-US" dirty="0" smtClean="0"/>
            </a:br>
            <a:r>
              <a:rPr lang="en-US" sz="3200" b="1" dirty="0" smtClean="0"/>
              <a:t>CES Technical Notes Series</a:t>
            </a:r>
          </a:p>
          <a:p>
            <a:pPr marL="0" indent="0">
              <a:buNone/>
            </a:pPr>
            <a:r>
              <a:rPr lang="en-US" dirty="0"/>
              <a:t>“</a:t>
            </a:r>
            <a:r>
              <a:rPr lang="en-US" i="1" dirty="0"/>
              <a:t>CES Technical Notes may contain confidential data and, thereby, disclosure is prohibited. Researchers on approved </a:t>
            </a:r>
            <a:r>
              <a:rPr lang="en-US" i="1" dirty="0" smtClean="0"/>
              <a:t>with </a:t>
            </a:r>
            <a:r>
              <a:rPr lang="en-US" i="1" dirty="0"/>
              <a:t>the correct permissions can request full text notes </a:t>
            </a:r>
            <a:r>
              <a:rPr lang="en-US" i="1" dirty="0" smtClean="0"/>
              <a:t>from (EMAIL)</a:t>
            </a:r>
            <a:r>
              <a:rPr lang="en-US" dirty="0" smtClean="0"/>
              <a:t>”</a:t>
            </a:r>
          </a:p>
          <a:p>
            <a:r>
              <a:rPr lang="en-US" dirty="0" smtClean="0"/>
              <a:t>Exploring ability to attach data and code archives</a:t>
            </a:r>
            <a:endParaRPr lang="en-US" dirty="0"/>
          </a:p>
        </p:txBody>
      </p:sp>
      <p:pic>
        <p:nvPicPr>
          <p:cNvPr id="5" name="Content Placeholder 4"/>
          <p:cNvPicPr>
            <a:picLocks noGrp="1" noChangeAspect="1"/>
          </p:cNvPicPr>
          <p:nvPr>
            <p:ph sz="half" idx="2"/>
          </p:nvPr>
        </p:nvPicPr>
        <p:blipFill>
          <a:blip r:embed="rId2"/>
          <a:stretch>
            <a:fillRect/>
          </a:stretch>
        </p:blipFill>
        <p:spPr>
          <a:xfrm>
            <a:off x="6579863" y="1825625"/>
            <a:ext cx="4366273" cy="4351338"/>
          </a:xfrm>
          <a:prstGeom prst="rect">
            <a:avLst/>
          </a:prstGeom>
        </p:spPr>
      </p:pic>
    </p:spTree>
    <p:extLst>
      <p:ext uri="{BB962C8B-B14F-4D97-AF65-F5344CB8AC3E}">
        <p14:creationId xmlns:p14="http://schemas.microsoft.com/office/powerpoint/2010/main" val="800341319"/>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Even better: repositories</a:t>
            </a:r>
            <a:endParaRPr lang="en-US" dirty="0"/>
          </a:p>
        </p:txBody>
      </p:sp>
      <p:sp>
        <p:nvSpPr>
          <p:cNvPr id="7" name="Content Placeholder 6"/>
          <p:cNvSpPr>
            <a:spLocks noGrp="1"/>
          </p:cNvSpPr>
          <p:nvPr>
            <p:ph sz="half" idx="1"/>
          </p:nvPr>
        </p:nvSpPr>
        <p:spPr/>
        <p:txBody>
          <a:bodyPr>
            <a:normAutofit lnSpcReduction="10000"/>
          </a:bodyPr>
          <a:lstStyle/>
          <a:p>
            <a:r>
              <a:rPr lang="en-US" dirty="0"/>
              <a:t>report’s </a:t>
            </a:r>
            <a:r>
              <a:rPr lang="en-US" i="1" u="sng" dirty="0"/>
              <a:t>Recommendation 6-5</a:t>
            </a:r>
            <a:r>
              <a:rPr lang="en-US" dirty="0"/>
              <a:t> encourages </a:t>
            </a:r>
            <a:r>
              <a:rPr lang="en-US" dirty="0" smtClean="0"/>
              <a:t>NSF to </a:t>
            </a:r>
            <a:r>
              <a:rPr lang="en-US" dirty="0"/>
              <a:t>create “</a:t>
            </a:r>
            <a:r>
              <a:rPr lang="en-US" b="1" i="1" dirty="0">
                <a:solidFill>
                  <a:schemeClr val="accent4">
                    <a:lumMod val="75000"/>
                  </a:schemeClr>
                </a:solidFill>
              </a:rPr>
              <a:t>code and data repositories for long-term archiving and preservation of digital artifacts that support claims made in the scholarly record</a:t>
            </a:r>
            <a:r>
              <a:rPr lang="en-US" dirty="0"/>
              <a:t>.” </a:t>
            </a:r>
            <a:endParaRPr lang="en-US" dirty="0" smtClean="0"/>
          </a:p>
          <a:p>
            <a:r>
              <a:rPr lang="en-US" sz="3200" b="1" dirty="0" smtClean="0"/>
              <a:t>These should also be implemented </a:t>
            </a:r>
            <a:r>
              <a:rPr lang="en-US" sz="3200" b="1" dirty="0"/>
              <a:t>within non-public </a:t>
            </a:r>
            <a:r>
              <a:rPr lang="en-US" sz="3200" b="1" dirty="0" smtClean="0"/>
              <a:t>areas (e.g., FSRDC, etc.)</a:t>
            </a:r>
            <a:endParaRPr lang="en-US" sz="3200" b="1" dirty="0"/>
          </a:p>
        </p:txBody>
      </p:sp>
      <p:pic>
        <p:nvPicPr>
          <p:cNvPr id="10" name="Content Placeholder 9"/>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312554" y="1825625"/>
            <a:ext cx="2900892" cy="4351338"/>
          </a:xfrm>
        </p:spPr>
      </p:pic>
      <p:sp>
        <p:nvSpPr>
          <p:cNvPr id="11" name="TextBox 10"/>
          <p:cNvSpPr txBox="1"/>
          <p:nvPr/>
        </p:nvSpPr>
        <p:spPr>
          <a:xfrm>
            <a:off x="7453745" y="6176963"/>
            <a:ext cx="3713018" cy="369332"/>
          </a:xfrm>
          <a:prstGeom prst="rect">
            <a:avLst/>
          </a:prstGeom>
          <a:noFill/>
        </p:spPr>
        <p:txBody>
          <a:bodyPr wrap="square" rtlCol="0">
            <a:spAutoFit/>
          </a:bodyPr>
          <a:lstStyle/>
          <a:p>
            <a:r>
              <a:rPr lang="en-US" u="sng" dirty="0">
                <a:hlinkClick r:id="rId3"/>
              </a:rPr>
              <a:t>https://doi.org/10.17226/25303</a:t>
            </a:r>
            <a:endParaRPr lang="en-US" dirty="0"/>
          </a:p>
        </p:txBody>
      </p:sp>
    </p:spTree>
    <p:extLst>
      <p:ext uri="{BB962C8B-B14F-4D97-AF65-F5344CB8AC3E}">
        <p14:creationId xmlns:p14="http://schemas.microsoft.com/office/powerpoint/2010/main" val="4022945647"/>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Evolving Journal and Data Infrastructure</a:t>
            </a:r>
          </a:p>
        </p:txBody>
      </p:sp>
      <p:sp>
        <p:nvSpPr>
          <p:cNvPr id="3" name="Content Placeholder 2"/>
          <p:cNvSpPr>
            <a:spLocks noGrp="1"/>
          </p:cNvSpPr>
          <p:nvPr>
            <p:ph idx="1"/>
          </p:nvPr>
        </p:nvSpPr>
        <p:spPr/>
        <p:txBody>
          <a:bodyPr>
            <a:normAutofit/>
          </a:bodyPr>
          <a:lstStyle/>
          <a:p>
            <a:pPr marL="0" indent="0" algn="ctr">
              <a:buNone/>
            </a:pPr>
            <a:endParaRPr lang="en-US" sz="6000" dirty="0" smtClean="0"/>
          </a:p>
          <a:p>
            <a:pPr marL="0" indent="0" algn="ctr">
              <a:buNone/>
            </a:pPr>
            <a:r>
              <a:rPr lang="en-US" sz="6000" dirty="0" smtClean="0"/>
              <a:t>Goal: Use any repository!</a:t>
            </a:r>
          </a:p>
          <a:p>
            <a:pPr marL="0" indent="0" algn="ctr">
              <a:buNone/>
            </a:pPr>
            <a:r>
              <a:rPr lang="en-US" sz="4400" dirty="0" smtClean="0"/>
              <a:t>(subject to conditions)</a:t>
            </a:r>
          </a:p>
        </p:txBody>
      </p:sp>
    </p:spTree>
    <p:extLst>
      <p:ext uri="{BB962C8B-B14F-4D97-AF65-F5344CB8AC3E}">
        <p14:creationId xmlns:p14="http://schemas.microsoft.com/office/powerpoint/2010/main" val="3584213689"/>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Evolving Journal and Data Infrastructure</a:t>
            </a:r>
          </a:p>
        </p:txBody>
      </p:sp>
      <p:sp>
        <p:nvSpPr>
          <p:cNvPr id="3" name="Content Placeholder 2"/>
          <p:cNvSpPr>
            <a:spLocks noGrp="1"/>
          </p:cNvSpPr>
          <p:nvPr>
            <p:ph idx="1"/>
          </p:nvPr>
        </p:nvSpPr>
        <p:spPr/>
        <p:txBody>
          <a:bodyPr>
            <a:normAutofit/>
          </a:bodyPr>
          <a:lstStyle/>
          <a:p>
            <a:pPr marL="0" indent="0" algn="ctr">
              <a:buNone/>
            </a:pPr>
            <a:endParaRPr lang="en-US" sz="6000" dirty="0" smtClean="0"/>
          </a:p>
          <a:p>
            <a:pPr marL="0" indent="0" algn="ctr">
              <a:buNone/>
            </a:pPr>
            <a:r>
              <a:rPr lang="en-US" sz="6000" dirty="0" smtClean="0"/>
              <a:t>Treat all archives symmetrically!</a:t>
            </a:r>
          </a:p>
        </p:txBody>
      </p:sp>
    </p:spTree>
    <p:extLst>
      <p:ext uri="{BB962C8B-B14F-4D97-AF65-F5344CB8AC3E}">
        <p14:creationId xmlns:p14="http://schemas.microsoft.com/office/powerpoint/2010/main" val="129347373"/>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(and Code) Availability Statements</a:t>
            </a:r>
            <a:endParaRPr lang="en-US" dirty="0"/>
          </a:p>
        </p:txBody>
      </p:sp>
      <p:sp>
        <p:nvSpPr>
          <p:cNvPr id="3" name="Content Placeholder 2"/>
          <p:cNvSpPr>
            <a:spLocks noGrp="1"/>
          </p:cNvSpPr>
          <p:nvPr>
            <p:ph idx="1"/>
          </p:nvPr>
        </p:nvSpPr>
        <p:spPr/>
        <p:txBody>
          <a:bodyPr>
            <a:normAutofit fontScale="85000" lnSpcReduction="10000"/>
          </a:bodyPr>
          <a:lstStyle/>
          <a:p>
            <a:r>
              <a:rPr lang="en-US" dirty="0"/>
              <a:t>A</a:t>
            </a:r>
            <a:r>
              <a:rPr lang="en-US" dirty="0" smtClean="0"/>
              <a:t> statement </a:t>
            </a:r>
            <a:r>
              <a:rPr lang="en-US" dirty="0"/>
              <a:t>about where data supporting the results reported in a published article can be </a:t>
            </a:r>
            <a:r>
              <a:rPr lang="en-US" dirty="0" smtClean="0"/>
              <a:t>found</a:t>
            </a:r>
          </a:p>
          <a:p>
            <a:pPr lvl="1"/>
            <a:r>
              <a:rPr lang="en-US" dirty="0" smtClean="0"/>
              <a:t>including </a:t>
            </a:r>
            <a:r>
              <a:rPr lang="en-US" dirty="0"/>
              <a:t>unique identifiers linking to publicly archived datasets analyzed or generated during </a:t>
            </a:r>
            <a:r>
              <a:rPr lang="en-US" dirty="0" smtClean="0"/>
              <a:t>the study</a:t>
            </a:r>
            <a:r>
              <a:rPr lang="en-US" dirty="0"/>
              <a:t>. </a:t>
            </a:r>
            <a:endParaRPr lang="en-US" dirty="0" smtClean="0"/>
          </a:p>
          <a:p>
            <a:r>
              <a:rPr lang="en-US" dirty="0" smtClean="0"/>
              <a:t>DASs </a:t>
            </a:r>
            <a:r>
              <a:rPr lang="en-US" dirty="0"/>
              <a:t>can increase transparency by providing a reason why data cannot be </a:t>
            </a:r>
            <a:r>
              <a:rPr lang="en-US" dirty="0" smtClean="0"/>
              <a:t>made (immediately) </a:t>
            </a:r>
            <a:r>
              <a:rPr lang="en-US" dirty="0"/>
              <a:t>available </a:t>
            </a:r>
            <a:endParaRPr lang="en-US" dirty="0" smtClean="0"/>
          </a:p>
          <a:p>
            <a:pPr lvl="1"/>
            <a:r>
              <a:rPr lang="en-US" dirty="0" smtClean="0"/>
              <a:t>need </a:t>
            </a:r>
            <a:r>
              <a:rPr lang="en-US" dirty="0"/>
              <a:t>for registration, </a:t>
            </a:r>
            <a:r>
              <a:rPr lang="en-US" dirty="0" smtClean="0"/>
              <a:t>ethical </a:t>
            </a:r>
            <a:r>
              <a:rPr lang="en-US" dirty="0"/>
              <a:t>or legal restrictions, or because </a:t>
            </a:r>
            <a:r>
              <a:rPr lang="en-US" dirty="0" smtClean="0"/>
              <a:t>of an </a:t>
            </a:r>
            <a:r>
              <a:rPr lang="en-US" dirty="0"/>
              <a:t>embargo </a:t>
            </a:r>
            <a:r>
              <a:rPr lang="en-US" dirty="0" smtClean="0"/>
              <a:t>period</a:t>
            </a:r>
            <a:endParaRPr lang="en-US" dirty="0"/>
          </a:p>
        </p:txBody>
      </p:sp>
    </p:spTree>
    <p:extLst>
      <p:ext uri="{BB962C8B-B14F-4D97-AF65-F5344CB8AC3E}">
        <p14:creationId xmlns:p14="http://schemas.microsoft.com/office/powerpoint/2010/main" val="290484871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Textfeld 33"/>
          <p:cNvSpPr txBox="1"/>
          <p:nvPr/>
        </p:nvSpPr>
        <p:spPr>
          <a:xfrm>
            <a:off x="209840" y="1542732"/>
            <a:ext cx="6976319" cy="553998"/>
          </a:xfrm>
          <a:prstGeom prst="rect">
            <a:avLst/>
          </a:prstGeom>
          <a:noFill/>
        </p:spPr>
        <p:txBody>
          <a:bodyPr wrap="square" rtlCol="0">
            <a:spAutoFit/>
          </a:bodyPr>
          <a:lstStyle/>
          <a:p>
            <a:r>
              <a:rPr lang="en-US" sz="3000" b="1" dirty="0">
                <a:latin typeface="Montserrat" panose="00000500000000000000" pitchFamily="50" charset="0"/>
              </a:rPr>
              <a:t>Replication </a:t>
            </a:r>
            <a:r>
              <a:rPr lang="en-US" sz="3000" b="1" dirty="0" smtClean="0">
                <a:latin typeface="Montserrat" panose="00000500000000000000" pitchFamily="50" charset="0"/>
              </a:rPr>
              <a:t>continuum</a:t>
            </a:r>
            <a:endParaRPr lang="de-DE" sz="3000" dirty="0">
              <a:solidFill>
                <a:schemeClr val="accent3"/>
              </a:solidFill>
              <a:latin typeface="Montserrat" panose="00000500000000000000" pitchFamily="50" charset="0"/>
            </a:endParaRPr>
          </a:p>
        </p:txBody>
      </p:sp>
      <p:sp>
        <p:nvSpPr>
          <p:cNvPr id="102" name="Rectangle 101"/>
          <p:cNvSpPr/>
          <p:nvPr/>
        </p:nvSpPr>
        <p:spPr>
          <a:xfrm>
            <a:off x="209841" y="2038094"/>
            <a:ext cx="1031378" cy="53414"/>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 name="Shape 610">
            <a:extLst>
              <a:ext uri="{FF2B5EF4-FFF2-40B4-BE49-F238E27FC236}">
                <a16:creationId xmlns:a16="http://schemas.microsoft.com/office/drawing/2014/main" id="{617EA7EE-2C68-F149-AB49-BEB043A92D18}"/>
              </a:ext>
            </a:extLst>
          </p:cNvPr>
          <p:cNvSpPr/>
          <p:nvPr/>
        </p:nvSpPr>
        <p:spPr>
          <a:xfrm>
            <a:off x="467046" y="4625501"/>
            <a:ext cx="2166218" cy="400091"/>
          </a:xfrm>
          <a:prstGeom prst="rect">
            <a:avLst/>
          </a:prstGeom>
          <a:noFill/>
          <a:ln>
            <a:noFill/>
          </a:ln>
        </p:spPr>
        <p:txBody>
          <a:bodyPr lIns="91412" tIns="45700" rIns="91412" bIns="45700" anchor="t" anchorCtr="0">
            <a:noAutofit/>
          </a:bodyPr>
          <a:lstStyle/>
          <a:p>
            <a:pPr algn="ctr">
              <a:lnSpc>
                <a:spcPct val="130000"/>
              </a:lnSpc>
              <a:buSzPct val="25000"/>
            </a:pPr>
            <a:r>
              <a:rPr lang="id-ID" sz="1501" b="1" dirty="0" err="1">
                <a:latin typeface="Montserrat" panose="00000500000000000000" pitchFamily="50" charset="0"/>
                <a:ea typeface="Roboto"/>
                <a:cs typeface="Roboto"/>
                <a:sym typeface="Roboto"/>
              </a:rPr>
              <a:t>Reproducibility</a:t>
            </a:r>
            <a:endParaRPr lang="id-ID" sz="1501" b="1" dirty="0">
              <a:latin typeface="Montserrat" panose="00000500000000000000" pitchFamily="50" charset="0"/>
              <a:ea typeface="Roboto"/>
              <a:cs typeface="Roboto"/>
              <a:sym typeface="Roboto"/>
            </a:endParaRPr>
          </a:p>
        </p:txBody>
      </p:sp>
      <p:sp>
        <p:nvSpPr>
          <p:cNvPr id="7" name="Textfeld 29">
            <a:extLst>
              <a:ext uri="{FF2B5EF4-FFF2-40B4-BE49-F238E27FC236}">
                <a16:creationId xmlns:a16="http://schemas.microsoft.com/office/drawing/2014/main" id="{6B716C6D-879D-4D42-89C5-D290E801F606}"/>
              </a:ext>
            </a:extLst>
          </p:cNvPr>
          <p:cNvSpPr txBox="1"/>
          <p:nvPr/>
        </p:nvSpPr>
        <p:spPr>
          <a:xfrm>
            <a:off x="450718" y="5133472"/>
            <a:ext cx="2914825" cy="1384995"/>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de-DE" sz="1400" dirty="0">
                <a:solidFill>
                  <a:schemeClr val="accent3">
                    <a:lumMod val="75000"/>
                  </a:schemeClr>
                </a:solidFill>
                <a:latin typeface="+mj-lt"/>
              </a:rPr>
              <a:t>Narrow Replication (</a:t>
            </a:r>
            <a:r>
              <a:rPr lang="de-DE" sz="1400" dirty="0" err="1">
                <a:solidFill>
                  <a:schemeClr val="accent3">
                    <a:lumMod val="75000"/>
                  </a:schemeClr>
                </a:solidFill>
                <a:latin typeface="+mj-lt"/>
              </a:rPr>
              <a:t>Pesaran</a:t>
            </a:r>
            <a:r>
              <a:rPr lang="de-DE" sz="1400" dirty="0">
                <a:solidFill>
                  <a:schemeClr val="accent3">
                    <a:lumMod val="75000"/>
                  </a:schemeClr>
                </a:solidFill>
                <a:latin typeface="+mj-lt"/>
              </a:rPr>
              <a:t> 2003)</a:t>
            </a:r>
          </a:p>
          <a:p>
            <a:pPr marL="171450" indent="-171450">
              <a:lnSpc>
                <a:spcPct val="150000"/>
              </a:lnSpc>
              <a:buFont typeface="Arial" panose="020B0604020202020204" pitchFamily="34" charset="0"/>
              <a:buChar char="•"/>
            </a:pPr>
            <a:r>
              <a:rPr lang="de-DE" sz="1400" dirty="0">
                <a:solidFill>
                  <a:schemeClr val="accent3">
                    <a:lumMod val="75000"/>
                  </a:schemeClr>
                </a:solidFill>
                <a:latin typeface="+mj-lt"/>
              </a:rPr>
              <a:t>Pure Replication (</a:t>
            </a:r>
            <a:r>
              <a:rPr lang="de-DE" sz="1400" dirty="0" err="1">
                <a:solidFill>
                  <a:schemeClr val="accent3">
                    <a:lumMod val="75000"/>
                  </a:schemeClr>
                </a:solidFill>
                <a:latin typeface="+mj-lt"/>
              </a:rPr>
              <a:t>Hamermesh</a:t>
            </a:r>
            <a:r>
              <a:rPr lang="de-DE" sz="1400" dirty="0">
                <a:solidFill>
                  <a:schemeClr val="accent3">
                    <a:lumMod val="75000"/>
                  </a:schemeClr>
                </a:solidFill>
                <a:latin typeface="+mj-lt"/>
              </a:rPr>
              <a:t> 2007)</a:t>
            </a:r>
          </a:p>
          <a:p>
            <a:pPr marL="171450" indent="-171450">
              <a:lnSpc>
                <a:spcPct val="150000"/>
              </a:lnSpc>
              <a:buFont typeface="Arial" panose="020B0604020202020204" pitchFamily="34" charset="0"/>
              <a:buChar char="•"/>
            </a:pPr>
            <a:r>
              <a:rPr lang="de-DE" sz="1400" dirty="0" err="1">
                <a:solidFill>
                  <a:schemeClr val="accent3">
                    <a:lumMod val="75000"/>
                  </a:schemeClr>
                </a:solidFill>
                <a:latin typeface="+mj-lt"/>
              </a:rPr>
              <a:t>Verification</a:t>
            </a:r>
            <a:r>
              <a:rPr lang="de-DE" sz="1400" dirty="0">
                <a:solidFill>
                  <a:schemeClr val="accent3">
                    <a:lumMod val="75000"/>
                  </a:schemeClr>
                </a:solidFill>
                <a:latin typeface="+mj-lt"/>
              </a:rPr>
              <a:t> (Clemens 2015)</a:t>
            </a:r>
          </a:p>
        </p:txBody>
      </p:sp>
      <p:cxnSp>
        <p:nvCxnSpPr>
          <p:cNvPr id="9" name="Straight Arrow Connector 8">
            <a:extLst>
              <a:ext uri="{FF2B5EF4-FFF2-40B4-BE49-F238E27FC236}">
                <a16:creationId xmlns:a16="http://schemas.microsoft.com/office/drawing/2014/main" id="{A286F938-EA20-1941-9966-69EAAB5F042A}"/>
              </a:ext>
            </a:extLst>
          </p:cNvPr>
          <p:cNvCxnSpPr/>
          <p:nvPr/>
        </p:nvCxnSpPr>
        <p:spPr>
          <a:xfrm>
            <a:off x="615100" y="4343409"/>
            <a:ext cx="10948259" cy="0"/>
          </a:xfrm>
          <a:prstGeom prst="straightConnector1">
            <a:avLst/>
          </a:prstGeom>
          <a:ln w="117475">
            <a:solidFill>
              <a:schemeClr val="accent2">
                <a:lumMod val="60000"/>
                <a:lumOff val="4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Ellipse 28">
            <a:extLst>
              <a:ext uri="{FF2B5EF4-FFF2-40B4-BE49-F238E27FC236}">
                <a16:creationId xmlns:a16="http://schemas.microsoft.com/office/drawing/2014/main" id="{17ED61F6-7386-0946-A29C-5BFA0295B8DD}"/>
              </a:ext>
            </a:extLst>
          </p:cNvPr>
          <p:cNvSpPr/>
          <p:nvPr/>
        </p:nvSpPr>
        <p:spPr>
          <a:xfrm>
            <a:off x="1326276" y="4135858"/>
            <a:ext cx="415102" cy="415102"/>
          </a:xfrm>
          <a:prstGeom prst="ellips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900" b="1" dirty="0">
                <a:solidFill>
                  <a:schemeClr val="tx1"/>
                </a:solidFill>
                <a:latin typeface="+mj-lt"/>
              </a:rPr>
              <a:t>08</a:t>
            </a:r>
          </a:p>
        </p:txBody>
      </p:sp>
      <p:sp>
        <p:nvSpPr>
          <p:cNvPr id="2" name="TextBox 1"/>
          <p:cNvSpPr txBox="1"/>
          <p:nvPr/>
        </p:nvSpPr>
        <p:spPr>
          <a:xfrm>
            <a:off x="861285" y="2091508"/>
            <a:ext cx="3276987" cy="369332"/>
          </a:xfrm>
          <a:prstGeom prst="rect">
            <a:avLst/>
          </a:prstGeom>
          <a:noFill/>
        </p:spPr>
        <p:txBody>
          <a:bodyPr wrap="none" rtlCol="0">
            <a:spAutoFit/>
          </a:bodyPr>
          <a:lstStyle/>
          <a:p>
            <a:r>
              <a:rPr lang="en-US" dirty="0">
                <a:solidFill>
                  <a:schemeClr val="bg2">
                    <a:lumMod val="75000"/>
                  </a:schemeClr>
                </a:solidFill>
              </a:rPr>
              <a:t>https://</a:t>
            </a:r>
            <a:r>
              <a:rPr lang="en-US" dirty="0" smtClean="0">
                <a:solidFill>
                  <a:schemeClr val="bg2">
                    <a:lumMod val="75000"/>
                  </a:schemeClr>
                </a:solidFill>
              </a:rPr>
              <a:t>doi.org/10.17226/25303</a:t>
            </a:r>
            <a:endParaRPr lang="en-US" dirty="0">
              <a:solidFill>
                <a:schemeClr val="bg2">
                  <a:lumMod val="75000"/>
                </a:schemeClr>
              </a:solidFil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89229" y="240067"/>
            <a:ext cx="2397369" cy="3596054"/>
          </a:xfrm>
          <a:prstGeom prst="rect">
            <a:avLst/>
          </a:prstGeom>
        </p:spPr>
      </p:pic>
    </p:spTree>
    <p:extLst>
      <p:ext uri="{BB962C8B-B14F-4D97-AF65-F5344CB8AC3E}">
        <p14:creationId xmlns:p14="http://schemas.microsoft.com/office/powerpoint/2010/main" val="1666185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154332342"/>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p:cNvSpPr txBox="1"/>
          <p:nvPr/>
        </p:nvSpPr>
        <p:spPr>
          <a:xfrm>
            <a:off x="2281238" y="2333625"/>
            <a:ext cx="7717573" cy="1446550"/>
          </a:xfrm>
          <a:prstGeom prst="rect">
            <a:avLst/>
          </a:prstGeom>
          <a:noFill/>
        </p:spPr>
        <p:txBody>
          <a:bodyPr wrap="square" rtlCol="0">
            <a:spAutoFit/>
          </a:bodyPr>
          <a:lstStyle/>
          <a:p>
            <a:pPr algn="ctr"/>
            <a:r>
              <a:rPr lang="en-US" sz="8800" dirty="0">
                <a:solidFill>
                  <a:schemeClr val="bg1"/>
                </a:solidFill>
              </a:rPr>
              <a:t>Challenges?</a:t>
            </a:r>
          </a:p>
        </p:txBody>
      </p:sp>
    </p:spTree>
    <p:extLst>
      <p:ext uri="{BB962C8B-B14F-4D97-AF65-F5344CB8AC3E}">
        <p14:creationId xmlns:p14="http://schemas.microsoft.com/office/powerpoint/2010/main" val="39545648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
            <a:ext cx="12192000" cy="6858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3061037" y="1449659"/>
            <a:ext cx="6069925" cy="2800767"/>
          </a:xfrm>
          <a:prstGeom prst="rect">
            <a:avLst/>
          </a:prstGeom>
          <a:noFill/>
        </p:spPr>
        <p:txBody>
          <a:bodyPr wrap="square" rtlCol="0">
            <a:spAutoFit/>
          </a:bodyPr>
          <a:lstStyle/>
          <a:p>
            <a:pPr algn="ctr"/>
            <a:r>
              <a:rPr lang="en-US" sz="8800" dirty="0" smtClean="0">
                <a:solidFill>
                  <a:schemeClr val="bg1"/>
                </a:solidFill>
              </a:rPr>
              <a:t>Some positives</a:t>
            </a:r>
            <a:endParaRPr lang="en-US" dirty="0">
              <a:solidFill>
                <a:schemeClr val="bg1"/>
              </a:solidFill>
            </a:endParaRPr>
          </a:p>
        </p:txBody>
      </p:sp>
    </p:spTree>
    <p:extLst>
      <p:ext uri="{BB962C8B-B14F-4D97-AF65-F5344CB8AC3E}">
        <p14:creationId xmlns:p14="http://schemas.microsoft.com/office/powerpoint/2010/main" val="42087026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Some random notes</a:t>
            </a:r>
            <a:endParaRPr lang="en-US" dirty="0"/>
          </a:p>
        </p:txBody>
      </p:sp>
      <p:sp>
        <p:nvSpPr>
          <p:cNvPr id="3" name="Content Placeholder 2"/>
          <p:cNvSpPr>
            <a:spLocks noGrp="1"/>
          </p:cNvSpPr>
          <p:nvPr>
            <p:ph idx="1"/>
          </p:nvPr>
        </p:nvSpPr>
        <p:spPr/>
        <p:txBody>
          <a:bodyPr/>
          <a:lstStyle/>
          <a:p>
            <a:r>
              <a:rPr lang="en-US" sz="3200" b="1" dirty="0">
                <a:solidFill>
                  <a:schemeClr val="accent4">
                    <a:lumMod val="75000"/>
                  </a:schemeClr>
                </a:solidFill>
              </a:rPr>
              <a:t>Pre-release verification </a:t>
            </a:r>
            <a:r>
              <a:rPr lang="en-US" dirty="0"/>
              <a:t>conducted within the disclosure avoidance mechanism?</a:t>
            </a:r>
          </a:p>
          <a:p>
            <a:r>
              <a:rPr lang="en-US" dirty="0" smtClean="0"/>
              <a:t>Analogy </a:t>
            </a:r>
            <a:r>
              <a:rPr lang="en-US" dirty="0" smtClean="0"/>
              <a:t>between </a:t>
            </a:r>
            <a:r>
              <a:rPr lang="en-US" sz="3200" b="1" dirty="0" smtClean="0">
                <a:solidFill>
                  <a:schemeClr val="tx2"/>
                </a:solidFill>
              </a:rPr>
              <a:t>grant</a:t>
            </a:r>
            <a:r>
              <a:rPr lang="en-US" dirty="0" smtClean="0"/>
              <a:t> or </a:t>
            </a:r>
            <a:r>
              <a:rPr lang="en-US" sz="3200" b="1" dirty="0" smtClean="0">
                <a:solidFill>
                  <a:schemeClr val="accent1">
                    <a:lumMod val="75000"/>
                  </a:schemeClr>
                </a:solidFill>
              </a:rPr>
              <a:t>RDC proposal </a:t>
            </a:r>
            <a:r>
              <a:rPr lang="en-US" dirty="0" smtClean="0"/>
              <a:t>and </a:t>
            </a:r>
            <a:r>
              <a:rPr lang="en-US" sz="3600" b="1" dirty="0" smtClean="0">
                <a:solidFill>
                  <a:schemeClr val="accent6">
                    <a:lumMod val="75000"/>
                  </a:schemeClr>
                </a:solidFill>
              </a:rPr>
              <a:t>pre-registration</a:t>
            </a:r>
          </a:p>
          <a:p>
            <a:r>
              <a:rPr lang="en-US" dirty="0"/>
              <a:t>Incentives of stats </a:t>
            </a:r>
            <a:r>
              <a:rPr lang="en-US" dirty="0" smtClean="0"/>
              <a:t>agencies: </a:t>
            </a:r>
            <a:r>
              <a:rPr lang="en-US" b="1" dirty="0" smtClean="0">
                <a:solidFill>
                  <a:schemeClr val="accent2">
                    <a:lumMod val="75000"/>
                  </a:schemeClr>
                </a:solidFill>
              </a:rPr>
              <a:t>transparency</a:t>
            </a:r>
            <a:r>
              <a:rPr lang="en-US" dirty="0" smtClean="0"/>
              <a:t> = </a:t>
            </a:r>
            <a:r>
              <a:rPr lang="en-US" sz="3200" b="1" dirty="0" smtClean="0">
                <a:solidFill>
                  <a:schemeClr val="accent2">
                    <a:lumMod val="75000"/>
                  </a:schemeClr>
                </a:solidFill>
              </a:rPr>
              <a:t>credibility</a:t>
            </a:r>
          </a:p>
          <a:p>
            <a:r>
              <a:rPr lang="en-US" dirty="0" smtClean="0"/>
              <a:t>From </a:t>
            </a:r>
            <a:r>
              <a:rPr lang="en-US" sz="3200" b="1" dirty="0" smtClean="0">
                <a:solidFill>
                  <a:schemeClr val="accent1">
                    <a:lumMod val="75000"/>
                  </a:schemeClr>
                </a:solidFill>
              </a:rPr>
              <a:t>pre-acceptance verification </a:t>
            </a:r>
            <a:r>
              <a:rPr lang="en-US" dirty="0" smtClean="0"/>
              <a:t>to</a:t>
            </a:r>
            <a:br>
              <a:rPr lang="en-US" dirty="0" smtClean="0"/>
            </a:br>
            <a:r>
              <a:rPr lang="en-US" dirty="0" smtClean="0"/>
              <a:t> </a:t>
            </a:r>
            <a:r>
              <a:rPr lang="en-US" sz="3200" b="1" dirty="0" smtClean="0">
                <a:solidFill>
                  <a:srgbClr val="C00000"/>
                </a:solidFill>
              </a:rPr>
              <a:t>pre-submission verification </a:t>
            </a:r>
            <a:r>
              <a:rPr lang="en-US" dirty="0" smtClean="0"/>
              <a:t>(university or institute services) </a:t>
            </a:r>
            <a:endParaRPr lang="en-US" dirty="0" smtClean="0"/>
          </a:p>
        </p:txBody>
      </p:sp>
    </p:spTree>
    <p:extLst>
      <p:ext uri="{BB962C8B-B14F-4D97-AF65-F5344CB8AC3E}">
        <p14:creationId xmlns:p14="http://schemas.microsoft.com/office/powerpoint/2010/main" val="1660699592"/>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Registered Reports</a:t>
            </a:r>
            <a:endParaRPr lang="en-US" dirty="0"/>
          </a:p>
        </p:txBody>
      </p:sp>
      <p:sp>
        <p:nvSpPr>
          <p:cNvPr id="3" name="Content Placeholder 2"/>
          <p:cNvSpPr>
            <a:spLocks noGrp="1"/>
          </p:cNvSpPr>
          <p:nvPr>
            <p:ph idx="1"/>
          </p:nvPr>
        </p:nvSpPr>
        <p:spPr>
          <a:xfrm>
            <a:off x="2358662" y="1960110"/>
            <a:ext cx="8175716" cy="4351338"/>
          </a:xfrm>
        </p:spPr>
        <p:txBody>
          <a:bodyPr>
            <a:normAutofit/>
          </a:bodyPr>
          <a:lstStyle/>
          <a:p>
            <a:r>
              <a:rPr lang="en-US" sz="3600" dirty="0" smtClean="0"/>
              <a:t>Close </a:t>
            </a:r>
            <a:r>
              <a:rPr lang="en-US" sz="3600" dirty="0" smtClean="0"/>
              <a:t>cousin: Results-blind review</a:t>
            </a:r>
          </a:p>
        </p:txBody>
      </p:sp>
      <p:pic>
        <p:nvPicPr>
          <p:cNvPr id="4" name="Picture 3"/>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358662" y="3665310"/>
            <a:ext cx="7620000" cy="1771650"/>
          </a:xfrm>
          <a:prstGeom prst="rect">
            <a:avLst/>
          </a:prstGeom>
        </p:spPr>
      </p:pic>
    </p:spTree>
    <p:extLst>
      <p:ext uri="{BB962C8B-B14F-4D97-AF65-F5344CB8AC3E}">
        <p14:creationId xmlns:p14="http://schemas.microsoft.com/office/powerpoint/2010/main" val="2275294353"/>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Registered Reports</a:t>
            </a:r>
            <a:endParaRPr lang="en-US" dirty="0"/>
          </a:p>
        </p:txBody>
      </p:sp>
      <p:sp>
        <p:nvSpPr>
          <p:cNvPr id="3" name="Content Placeholder 2"/>
          <p:cNvSpPr>
            <a:spLocks noGrp="1"/>
          </p:cNvSpPr>
          <p:nvPr>
            <p:ph idx="1"/>
          </p:nvPr>
        </p:nvSpPr>
        <p:spPr>
          <a:xfrm>
            <a:off x="2358662" y="1960110"/>
            <a:ext cx="8175716" cy="4351338"/>
          </a:xfrm>
        </p:spPr>
        <p:txBody>
          <a:bodyPr>
            <a:normAutofit/>
          </a:bodyPr>
          <a:lstStyle/>
          <a:p>
            <a:r>
              <a:rPr lang="en-US" sz="3600" dirty="0" smtClean="0"/>
              <a:t>Close </a:t>
            </a:r>
            <a:r>
              <a:rPr lang="en-US" sz="3600" dirty="0" smtClean="0"/>
              <a:t>cousin: </a:t>
            </a:r>
            <a:r>
              <a:rPr lang="en-US" sz="4000" b="1" dirty="0" smtClean="0"/>
              <a:t>RDC access mechanism</a:t>
            </a:r>
            <a:endParaRPr lang="en-US" sz="3600" b="1" dirty="0" smtClean="0"/>
          </a:p>
        </p:txBody>
      </p:sp>
      <p:pic>
        <p:nvPicPr>
          <p:cNvPr id="4" name="Picture 3"/>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358662" y="3665310"/>
            <a:ext cx="7620000" cy="1771650"/>
          </a:xfrm>
          <a:prstGeom prst="rect">
            <a:avLst/>
          </a:prstGeom>
        </p:spPr>
      </p:pic>
      <p:sp>
        <p:nvSpPr>
          <p:cNvPr id="5" name="TextBox 4"/>
          <p:cNvSpPr txBox="1"/>
          <p:nvPr/>
        </p:nvSpPr>
        <p:spPr>
          <a:xfrm>
            <a:off x="4128655" y="3904804"/>
            <a:ext cx="1136072" cy="584775"/>
          </a:xfrm>
          <a:prstGeom prst="rect">
            <a:avLst/>
          </a:prstGeom>
          <a:solidFill>
            <a:srgbClr val="2F77AA"/>
          </a:solidFill>
        </p:spPr>
        <p:txBody>
          <a:bodyPr wrap="square" rtlCol="0">
            <a:spAutoFit/>
          </a:bodyPr>
          <a:lstStyle/>
          <a:p>
            <a:pPr algn="ctr"/>
            <a:r>
              <a:rPr lang="en-US" sz="1600" dirty="0" smtClean="0">
                <a:solidFill>
                  <a:schemeClr val="bg1"/>
                </a:solidFill>
              </a:rPr>
              <a:t>SUBMIT</a:t>
            </a:r>
            <a:br>
              <a:rPr lang="en-US" sz="1600" dirty="0" smtClean="0">
                <a:solidFill>
                  <a:schemeClr val="bg1"/>
                </a:solidFill>
              </a:rPr>
            </a:br>
            <a:r>
              <a:rPr lang="en-US" sz="1600" dirty="0" smtClean="0">
                <a:solidFill>
                  <a:schemeClr val="bg1"/>
                </a:solidFill>
              </a:rPr>
              <a:t>PROPOSAL</a:t>
            </a:r>
            <a:endParaRPr lang="en-US" sz="1600" dirty="0">
              <a:solidFill>
                <a:schemeClr val="bg1"/>
              </a:solidFill>
            </a:endParaRPr>
          </a:p>
        </p:txBody>
      </p:sp>
      <p:sp>
        <p:nvSpPr>
          <p:cNvPr id="6" name="TextBox 5"/>
          <p:cNvSpPr txBox="1"/>
          <p:nvPr/>
        </p:nvSpPr>
        <p:spPr>
          <a:xfrm>
            <a:off x="3290455" y="4848821"/>
            <a:ext cx="1676400" cy="707886"/>
          </a:xfrm>
          <a:prstGeom prst="rect">
            <a:avLst/>
          </a:prstGeom>
          <a:solidFill>
            <a:schemeClr val="bg1"/>
          </a:solidFill>
        </p:spPr>
        <p:txBody>
          <a:bodyPr wrap="square" rtlCol="0">
            <a:spAutoFit/>
          </a:bodyPr>
          <a:lstStyle/>
          <a:p>
            <a:pPr algn="r"/>
            <a:r>
              <a:rPr lang="en-US" sz="2000" b="1" dirty="0" smtClean="0">
                <a:solidFill>
                  <a:srgbClr val="AE1F23"/>
                </a:solidFill>
              </a:rPr>
              <a:t>Proposal</a:t>
            </a:r>
            <a:br>
              <a:rPr lang="en-US" sz="2000" b="1" dirty="0" smtClean="0">
                <a:solidFill>
                  <a:srgbClr val="AE1F23"/>
                </a:solidFill>
              </a:rPr>
            </a:br>
            <a:r>
              <a:rPr lang="en-US" sz="2000" b="1" dirty="0" smtClean="0">
                <a:solidFill>
                  <a:srgbClr val="AE1F23"/>
                </a:solidFill>
              </a:rPr>
              <a:t>(Peer) Review</a:t>
            </a:r>
            <a:endParaRPr lang="en-US" sz="2000" b="1" dirty="0">
              <a:solidFill>
                <a:srgbClr val="AE1F23"/>
              </a:solidFill>
            </a:endParaRPr>
          </a:p>
        </p:txBody>
      </p:sp>
      <p:sp>
        <p:nvSpPr>
          <p:cNvPr id="8" name="Left Arrow 7"/>
          <p:cNvSpPr/>
          <p:nvPr/>
        </p:nvSpPr>
        <p:spPr>
          <a:xfrm rot="16200000">
            <a:off x="4057522" y="2772769"/>
            <a:ext cx="1028957" cy="720436"/>
          </a:xfrm>
          <a:prstGeom prst="lef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9" name="TextBox 8"/>
          <p:cNvSpPr txBox="1"/>
          <p:nvPr/>
        </p:nvSpPr>
        <p:spPr>
          <a:xfrm>
            <a:off x="5600626" y="3735527"/>
            <a:ext cx="1136072" cy="338554"/>
          </a:xfrm>
          <a:prstGeom prst="rect">
            <a:avLst/>
          </a:prstGeom>
          <a:solidFill>
            <a:srgbClr val="2A6299"/>
          </a:solidFill>
        </p:spPr>
        <p:txBody>
          <a:bodyPr wrap="square" rtlCol="0">
            <a:spAutoFit/>
          </a:bodyPr>
          <a:lstStyle/>
          <a:p>
            <a:pPr algn="ctr"/>
            <a:r>
              <a:rPr lang="en-US" sz="1600" dirty="0" smtClean="0">
                <a:solidFill>
                  <a:schemeClr val="accent2">
                    <a:lumMod val="40000"/>
                    <a:lumOff val="60000"/>
                  </a:schemeClr>
                </a:solidFill>
              </a:rPr>
              <a:t>CLEAN &amp;</a:t>
            </a:r>
            <a:endParaRPr lang="en-US" sz="1600" dirty="0">
              <a:solidFill>
                <a:schemeClr val="accent2">
                  <a:lumMod val="40000"/>
                  <a:lumOff val="60000"/>
                </a:schemeClr>
              </a:solidFill>
            </a:endParaRPr>
          </a:p>
        </p:txBody>
      </p:sp>
      <p:sp>
        <p:nvSpPr>
          <p:cNvPr id="10" name="Left Arrow 9"/>
          <p:cNvSpPr/>
          <p:nvPr/>
        </p:nvSpPr>
        <p:spPr>
          <a:xfrm rot="16200000">
            <a:off x="5654184" y="2755504"/>
            <a:ext cx="1028957" cy="720436"/>
          </a:xfrm>
          <a:prstGeom prst="lef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1" name="Left Arrow 10"/>
          <p:cNvSpPr/>
          <p:nvPr/>
        </p:nvSpPr>
        <p:spPr>
          <a:xfrm rot="16200000">
            <a:off x="7149547" y="2741663"/>
            <a:ext cx="1028957" cy="720436"/>
          </a:xfrm>
          <a:prstGeom prst="lef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2" name="Rectangle 11"/>
          <p:cNvSpPr/>
          <p:nvPr/>
        </p:nvSpPr>
        <p:spPr>
          <a:xfrm>
            <a:off x="8174182" y="3394364"/>
            <a:ext cx="1995054" cy="1565563"/>
          </a:xfrm>
          <a:prstGeom prst="rect">
            <a:avLst/>
          </a:prstGeom>
          <a:noFill/>
          <a:ln w="12382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66053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0"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animEffect transition="in" filter="fade">
                                      <p:cBhvr>
                                        <p:cTn id="9" dur="500"/>
                                        <p:tgtEl>
                                          <p:spTgt spid="5"/>
                                        </p:tgtEl>
                                      </p:cBhvr>
                                    </p:animEffect>
                                  </p:childTnLst>
                                </p:cTn>
                              </p:par>
                            </p:childTnLst>
                          </p:cTn>
                        </p:par>
                        <p:par>
                          <p:cTn id="10" fill="hold">
                            <p:stCondLst>
                              <p:cond delay="500"/>
                            </p:stCondLst>
                            <p:childTnLst>
                              <p:par>
                                <p:cTn id="11" presetID="53" presetClass="entr" presetSubtype="16" fill="hold" grpId="0" nodeType="afterEffect">
                                  <p:stCondLst>
                                    <p:cond delay="500"/>
                                  </p:stCondLst>
                                  <p:childTnLst>
                                    <p:set>
                                      <p:cBhvr>
                                        <p:cTn id="12" dur="1" fill="hold">
                                          <p:stCondLst>
                                            <p:cond delay="0"/>
                                          </p:stCondLst>
                                        </p:cTn>
                                        <p:tgtEl>
                                          <p:spTgt spid="6"/>
                                        </p:tgtEl>
                                        <p:attrNameLst>
                                          <p:attrName>style.visibility</p:attrName>
                                        </p:attrNameLst>
                                      </p:cBhvr>
                                      <p:to>
                                        <p:strVal val="visible"/>
                                      </p:to>
                                    </p:set>
                                    <p:anim calcmode="lin" valueType="num">
                                      <p:cBhvr>
                                        <p:cTn id="13" dur="500" fill="hold"/>
                                        <p:tgtEl>
                                          <p:spTgt spid="6"/>
                                        </p:tgtEl>
                                        <p:attrNameLst>
                                          <p:attrName>ppt_w</p:attrName>
                                        </p:attrNameLst>
                                      </p:cBhvr>
                                      <p:tavLst>
                                        <p:tav tm="0">
                                          <p:val>
                                            <p:fltVal val="0"/>
                                          </p:val>
                                        </p:tav>
                                        <p:tav tm="100000">
                                          <p:val>
                                            <p:strVal val="#ppt_w"/>
                                          </p:val>
                                        </p:tav>
                                      </p:tavLst>
                                    </p:anim>
                                    <p:anim calcmode="lin" valueType="num">
                                      <p:cBhvr>
                                        <p:cTn id="14" dur="500" fill="hold"/>
                                        <p:tgtEl>
                                          <p:spTgt spid="6"/>
                                        </p:tgtEl>
                                        <p:attrNameLst>
                                          <p:attrName>ppt_h</p:attrName>
                                        </p:attrNameLst>
                                      </p:cBhvr>
                                      <p:tavLst>
                                        <p:tav tm="0">
                                          <p:val>
                                            <p:fltVal val="0"/>
                                          </p:val>
                                        </p:tav>
                                        <p:tav tm="100000">
                                          <p:val>
                                            <p:strVal val="#ppt_h"/>
                                          </p:val>
                                        </p:tav>
                                      </p:tavLst>
                                    </p:anim>
                                    <p:animEffect transition="in" filter="fade">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grpId="1" nodeType="clickEffect">
                                  <p:stCondLst>
                                    <p:cond delay="0"/>
                                  </p:stCondLst>
                                  <p:childTnLst>
                                    <p:animEffect transition="out" filter="fade">
                                      <p:cBhvr>
                                        <p:cTn id="19" dur="500"/>
                                        <p:tgtEl>
                                          <p:spTgt spid="8"/>
                                        </p:tgtEl>
                                      </p:cBhvr>
                                    </p:animEffect>
                                    <p:set>
                                      <p:cBhvr>
                                        <p:cTn id="20" dur="1" fill="hold">
                                          <p:stCondLst>
                                            <p:cond delay="499"/>
                                          </p:stCondLst>
                                        </p:cTn>
                                        <p:tgtEl>
                                          <p:spTgt spid="8"/>
                                        </p:tgtEl>
                                        <p:attrNameLst>
                                          <p:attrName>style.visibility</p:attrName>
                                        </p:attrNameLst>
                                      </p:cBhvr>
                                      <p:to>
                                        <p:strVal val="hidden"/>
                                      </p:to>
                                    </p:set>
                                  </p:childTnLst>
                                </p:cTn>
                              </p:par>
                              <p:par>
                                <p:cTn id="21" presetID="10"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par>
                                <p:cTn id="24" presetID="1" presetClass="entr" presetSubtype="0" fill="hold" grpId="0" nodeType="withEffect">
                                  <p:stCondLst>
                                    <p:cond delay="0"/>
                                  </p:stCondLst>
                                  <p:childTnLst>
                                    <p:set>
                                      <p:cBhvr>
                                        <p:cTn id="25" dur="1" fill="hold">
                                          <p:stCondLst>
                                            <p:cond delay="0"/>
                                          </p:stCondLst>
                                        </p:cTn>
                                        <p:tgtEl>
                                          <p:spTgt spid="2"/>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10"/>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grpId="1" nodeType="clickEffect">
                                  <p:stCondLst>
                                    <p:cond delay="0"/>
                                  </p:stCondLst>
                                  <p:childTnLst>
                                    <p:animEffect transition="out" filter="fade">
                                      <p:cBhvr>
                                        <p:cTn id="31" dur="500"/>
                                        <p:tgtEl>
                                          <p:spTgt spid="10"/>
                                        </p:tgtEl>
                                      </p:cBhvr>
                                    </p:animEffect>
                                    <p:set>
                                      <p:cBhvr>
                                        <p:cTn id="32" dur="1" fill="hold">
                                          <p:stCondLst>
                                            <p:cond delay="499"/>
                                          </p:stCondLst>
                                        </p:cTn>
                                        <p:tgtEl>
                                          <p:spTgt spid="10"/>
                                        </p:tgtEl>
                                        <p:attrNameLst>
                                          <p:attrName>style.visibility</p:attrName>
                                        </p:attrNameLst>
                                      </p:cBhvr>
                                      <p:to>
                                        <p:strVal val="hidden"/>
                                      </p:to>
                                    </p:set>
                                  </p:childTnLst>
                                </p:cTn>
                              </p:par>
                              <p:par>
                                <p:cTn id="33" presetID="1" presetClass="entr" presetSubtype="0" fill="hold" grpId="0" nodeType="with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0" presetClass="exit" presetSubtype="0" fill="hold" grpId="1" nodeType="clickEffect">
                                  <p:stCondLst>
                                    <p:cond delay="0"/>
                                  </p:stCondLst>
                                  <p:childTnLst>
                                    <p:animEffect transition="out" filter="fade">
                                      <p:cBhvr>
                                        <p:cTn id="38" dur="500"/>
                                        <p:tgtEl>
                                          <p:spTgt spid="11"/>
                                        </p:tgtEl>
                                      </p:cBhvr>
                                    </p:animEffect>
                                    <p:set>
                                      <p:cBhvr>
                                        <p:cTn id="39" dur="1" fill="hold">
                                          <p:stCondLst>
                                            <p:cond delay="499"/>
                                          </p:stCondLst>
                                        </p:cTn>
                                        <p:tgtEl>
                                          <p:spTgt spid="11"/>
                                        </p:tgtEl>
                                        <p:attrNameLst>
                                          <p:attrName>style.visibility</p:attrName>
                                        </p:attrNameLst>
                                      </p:cBhvr>
                                      <p:to>
                                        <p:strVal val="hidden"/>
                                      </p:to>
                                    </p:set>
                                  </p:childTnLst>
                                </p:cTn>
                              </p:par>
                              <p:par>
                                <p:cTn id="40" presetID="1" presetClass="entr" presetSubtype="0" fill="hold" grpId="0" nodeType="withEffect">
                                  <p:stCondLst>
                                    <p:cond delay="0"/>
                                  </p:stCondLst>
                                  <p:childTnLst>
                                    <p:set>
                                      <p:cBhvr>
                                        <p:cTn id="41"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animBg="1"/>
      <p:bldP spid="6" grpId="0" animBg="1"/>
      <p:bldP spid="8" grpId="0" animBg="1"/>
      <p:bldP spid="8" grpId="1" animBg="1"/>
      <p:bldP spid="9" grpId="0" animBg="1"/>
      <p:bldP spid="10" grpId="0" animBg="1"/>
      <p:bldP spid="10" grpId="1" animBg="1"/>
      <p:bldP spid="11" grpId="0" animBg="1"/>
      <p:bldP spid="11" grpId="1" animBg="1"/>
      <p:bldP spid="12" grpId="0"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Interesting thought</a:t>
            </a:r>
            <a:endParaRPr lang="en-US" dirty="0"/>
          </a:p>
        </p:txBody>
      </p:sp>
      <p:sp>
        <p:nvSpPr>
          <p:cNvPr id="3" name="Content Placeholder 2"/>
          <p:cNvSpPr>
            <a:spLocks noGrp="1"/>
          </p:cNvSpPr>
          <p:nvPr>
            <p:ph idx="1"/>
          </p:nvPr>
        </p:nvSpPr>
        <p:spPr>
          <a:xfrm>
            <a:off x="838200" y="2798617"/>
            <a:ext cx="10515600" cy="3378345"/>
          </a:xfrm>
        </p:spPr>
        <p:txBody>
          <a:bodyPr>
            <a:normAutofit/>
          </a:bodyPr>
          <a:lstStyle/>
          <a:p>
            <a:pPr marL="0" indent="0" algn="ctr">
              <a:buNone/>
            </a:pPr>
            <a:r>
              <a:rPr lang="en-US" sz="4000" dirty="0" smtClean="0"/>
              <a:t>Could the RDC proposal and access mechanism be combined with a registered-report mechanism?</a:t>
            </a:r>
            <a:endParaRPr lang="en-US" sz="4000" dirty="0"/>
          </a:p>
        </p:txBody>
      </p:sp>
    </p:spTree>
    <p:extLst>
      <p:ext uri="{BB962C8B-B14F-4D97-AF65-F5344CB8AC3E}">
        <p14:creationId xmlns:p14="http://schemas.microsoft.com/office/powerpoint/2010/main" val="3332094966"/>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800" b="1" dirty="0">
                <a:solidFill>
                  <a:schemeClr val="accent4">
                    <a:lumMod val="75000"/>
                  </a:schemeClr>
                </a:solidFill>
              </a:rPr>
              <a:t>Pre-release verification </a:t>
            </a:r>
            <a:r>
              <a:rPr lang="en-US" dirty="0"/>
              <a:t>conducted within the disclosure avoidance mechanism</a:t>
            </a:r>
            <a:r>
              <a:rPr lang="en-US" dirty="0" smtClean="0"/>
              <a:t>?</a:t>
            </a:r>
            <a:endParaRPr lang="en-US" dirty="0"/>
          </a:p>
        </p:txBody>
      </p:sp>
      <p:sp>
        <p:nvSpPr>
          <p:cNvPr id="3" name="Content Placeholder 2"/>
          <p:cNvSpPr>
            <a:spLocks noGrp="1"/>
          </p:cNvSpPr>
          <p:nvPr>
            <p:ph idx="1"/>
          </p:nvPr>
        </p:nvSpPr>
        <p:spPr/>
        <p:txBody>
          <a:bodyPr>
            <a:normAutofit/>
          </a:bodyPr>
          <a:lstStyle/>
          <a:p>
            <a:pPr marL="0" indent="0">
              <a:buNone/>
            </a:pPr>
            <a:r>
              <a:rPr lang="en-US" sz="3600" dirty="0" smtClean="0"/>
              <a:t>RDC users already submit to a hands-off (objective) code execution system (mostly) [</a:t>
            </a:r>
            <a:r>
              <a:rPr lang="en-US" sz="3600" dirty="0" err="1" smtClean="0"/>
              <a:t>qsub</a:t>
            </a:r>
            <a:r>
              <a:rPr lang="en-US" sz="3600" dirty="0" smtClean="0"/>
              <a:t> / PBS Pro]</a:t>
            </a:r>
          </a:p>
          <a:p>
            <a:r>
              <a:rPr lang="en-US" sz="3600" dirty="0" smtClean="0"/>
              <a:t>Learning curve</a:t>
            </a:r>
          </a:p>
          <a:p>
            <a:r>
              <a:rPr lang="en-US" sz="3600" dirty="0" smtClean="0"/>
              <a:t>Lots of keyboard exercise until it works</a:t>
            </a:r>
            <a:endParaRPr lang="en-US" sz="3600" dirty="0"/>
          </a:p>
        </p:txBody>
      </p:sp>
    </p:spTree>
    <p:extLst>
      <p:ext uri="{BB962C8B-B14F-4D97-AF65-F5344CB8AC3E}">
        <p14:creationId xmlns:p14="http://schemas.microsoft.com/office/powerpoint/2010/main" val="3776697987"/>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800" b="1" dirty="0">
                <a:solidFill>
                  <a:schemeClr val="accent4">
                    <a:lumMod val="75000"/>
                  </a:schemeClr>
                </a:solidFill>
              </a:rPr>
              <a:t>Pre-release verification </a:t>
            </a:r>
            <a:r>
              <a:rPr lang="en-US" dirty="0"/>
              <a:t>conducted within the disclosure avoidance mechanism</a:t>
            </a:r>
            <a:r>
              <a:rPr lang="en-US" dirty="0" smtClean="0"/>
              <a:t>?</a:t>
            </a:r>
            <a:endParaRPr lang="en-US" dirty="0"/>
          </a:p>
        </p:txBody>
      </p:sp>
      <p:sp>
        <p:nvSpPr>
          <p:cNvPr id="3" name="Content Placeholder 2"/>
          <p:cNvSpPr>
            <a:spLocks noGrp="1"/>
          </p:cNvSpPr>
          <p:nvPr>
            <p:ph idx="1"/>
          </p:nvPr>
        </p:nvSpPr>
        <p:spPr/>
        <p:txBody>
          <a:bodyPr>
            <a:normAutofit/>
          </a:bodyPr>
          <a:lstStyle/>
          <a:p>
            <a:pPr marL="0" indent="0">
              <a:buNone/>
            </a:pPr>
            <a:r>
              <a:rPr lang="en-US" sz="3600" dirty="0" smtClean="0"/>
              <a:t>RDC users already submit to a hands-off (objective) code execution system (mostly) [</a:t>
            </a:r>
            <a:r>
              <a:rPr lang="en-US" sz="3600" dirty="0" err="1" smtClean="0"/>
              <a:t>qsub</a:t>
            </a:r>
            <a:r>
              <a:rPr lang="en-US" sz="3600" dirty="0" smtClean="0"/>
              <a:t> / PBS Pro]</a:t>
            </a:r>
          </a:p>
          <a:p>
            <a:r>
              <a:rPr lang="en-US" sz="4000" dirty="0" smtClean="0">
                <a:solidFill>
                  <a:schemeClr val="accent6">
                    <a:lumMod val="75000"/>
                  </a:schemeClr>
                </a:solidFill>
              </a:rPr>
              <a:t>Could code runs and their output be digitally signed?</a:t>
            </a:r>
          </a:p>
          <a:p>
            <a:r>
              <a:rPr lang="en-US" sz="4000" dirty="0" smtClean="0">
                <a:solidFill>
                  <a:schemeClr val="accent6">
                    <a:lumMod val="75000"/>
                  </a:schemeClr>
                </a:solidFill>
              </a:rPr>
              <a:t>… and be automatically submitted to the disclosure avoidance mechanism?</a:t>
            </a:r>
            <a:endParaRPr lang="en-US" sz="4000" dirty="0">
              <a:solidFill>
                <a:schemeClr val="accent6">
                  <a:lumMod val="75000"/>
                </a:schemeClr>
              </a:solidFill>
            </a:endParaRPr>
          </a:p>
        </p:txBody>
      </p:sp>
    </p:spTree>
    <p:extLst>
      <p:ext uri="{BB962C8B-B14F-4D97-AF65-F5344CB8AC3E}">
        <p14:creationId xmlns:p14="http://schemas.microsoft.com/office/powerpoint/2010/main" val="1336367579"/>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p:cNvSpPr txBox="1"/>
          <p:nvPr/>
        </p:nvSpPr>
        <p:spPr>
          <a:xfrm>
            <a:off x="2197100" y="1384300"/>
            <a:ext cx="7717573" cy="1446550"/>
          </a:xfrm>
          <a:prstGeom prst="rect">
            <a:avLst/>
          </a:prstGeom>
          <a:noFill/>
        </p:spPr>
        <p:txBody>
          <a:bodyPr wrap="square" rtlCol="0">
            <a:spAutoFit/>
          </a:bodyPr>
          <a:lstStyle/>
          <a:p>
            <a:pPr algn="ctr"/>
            <a:r>
              <a:rPr lang="en-US" sz="8800" dirty="0" smtClean="0">
                <a:solidFill>
                  <a:schemeClr val="bg1"/>
                </a:solidFill>
              </a:rPr>
              <a:t>Collaboration</a:t>
            </a:r>
            <a:endParaRPr lang="en-US" dirty="0">
              <a:solidFill>
                <a:schemeClr val="bg1"/>
              </a:solidFill>
            </a:endParaRPr>
          </a:p>
        </p:txBody>
      </p:sp>
    </p:spTree>
    <p:extLst>
      <p:ext uri="{BB962C8B-B14F-4D97-AF65-F5344CB8AC3E}">
        <p14:creationId xmlns:p14="http://schemas.microsoft.com/office/powerpoint/2010/main" val="8293241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Custom 1">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323F4F"/>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10483</TotalTime>
  <Words>3174</Words>
  <Application>Microsoft Office PowerPoint</Application>
  <PresentationFormat>Widescreen</PresentationFormat>
  <Paragraphs>627</Paragraphs>
  <Slides>114</Slides>
  <Notes>11</Notes>
  <HiddenSlides>1</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114</vt:i4>
      </vt:variant>
    </vt:vector>
  </HeadingPairs>
  <TitlesOfParts>
    <vt:vector size="121" baseType="lpstr">
      <vt:lpstr>Calibri Light</vt:lpstr>
      <vt:lpstr>Calibri</vt:lpstr>
      <vt:lpstr>Montserrat</vt:lpstr>
      <vt:lpstr>Arial</vt:lpstr>
      <vt:lpstr>Century</vt:lpstr>
      <vt:lpstr>Roboto</vt:lpstr>
      <vt:lpstr>Office Theme</vt:lpstr>
      <vt:lpstr>Replication and Reproducibility in Social Sciences and Statistics: Context, Concerns, and Concrete Measures when Data are Confidential</vt:lpstr>
      <vt:lpstr>Disclaimer</vt:lpstr>
      <vt:lpstr>This reproducibility crisis thing….</vt:lpstr>
      <vt:lpstr>The “crisis” in the 60s and 70s Sterling, 1959; Cohen, 1962; Lykken, 1968; Tukey, 1969; Greenwald, 1975; Meehl, 1978; Rosenthal, 1979</vt:lpstr>
      <vt:lpstr>Efficiency of scholary discourse?</vt:lpstr>
      <vt:lpstr>PowerPoint Presentation</vt:lpstr>
      <vt:lpstr>Efficiency of scholary discourse!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Progress</vt:lpstr>
      <vt:lpstr>Progress</vt:lpstr>
      <vt:lpstr>Progress</vt:lpstr>
      <vt:lpstr>Progress</vt:lpstr>
      <vt:lpstr>Progress</vt:lpstr>
      <vt:lpstr>PowerPoint Presentation</vt:lpstr>
      <vt:lpstr>Second round (2012-)</vt:lpstr>
      <vt:lpstr>Pre-registration</vt:lpstr>
      <vt:lpstr>Registered Reports</vt:lpstr>
      <vt:lpstr>Preprints in other sciences </vt:lpstr>
      <vt:lpstr>PowerPoint Presentation</vt:lpstr>
      <vt:lpstr>PowerPoint Presentation</vt:lpstr>
      <vt:lpstr>Challenges</vt:lpstr>
      <vt:lpstr>Challenges</vt:lpstr>
      <vt:lpstr>Lack of proper dataset citation or identification</vt:lpstr>
      <vt:lpstr>Economics makes wide use of public-use data</vt:lpstr>
      <vt:lpstr>Relevant example</vt:lpstr>
      <vt:lpstr>This should be easy!</vt:lpstr>
      <vt:lpstr>Problems Making RELIABLE archives</vt:lpstr>
      <vt:lpstr>Example: BDS</vt:lpstr>
      <vt:lpstr>&lt;sidenote&gt;</vt:lpstr>
      <vt:lpstr>What is a data citation?</vt:lpstr>
      <vt:lpstr>What is a data citation?</vt:lpstr>
      <vt:lpstr>Action: Data citations and metadata</vt:lpstr>
      <vt:lpstr>FAIR principles rely on metadata</vt:lpstr>
      <vt:lpstr>&lt;/sidenote&gt;</vt:lpstr>
      <vt:lpstr>Example: BDS</vt:lpstr>
      <vt:lpstr>Especially problematic for confidential data</vt:lpstr>
      <vt:lpstr>Example: LBD</vt:lpstr>
      <vt:lpstr>It can be done</vt:lpstr>
      <vt:lpstr>Formatted citation</vt:lpstr>
      <vt:lpstr>Documenting access</vt:lpstr>
      <vt:lpstr>Documenting access</vt:lpstr>
      <vt:lpstr>Documentating access</vt:lpstr>
      <vt:lpstr>How to improve?</vt:lpstr>
      <vt:lpstr>Challenges</vt:lpstr>
      <vt:lpstr>Reproducibility problems</vt:lpstr>
      <vt:lpstr>PowerPoint Presentation</vt:lpstr>
      <vt:lpstr>PowerPoint Presentation</vt:lpstr>
      <vt:lpstr>Results?</vt:lpstr>
      <vt:lpstr>Some key statistics</vt:lpstr>
      <vt:lpstr>In a nutshell</vt:lpstr>
      <vt:lpstr>Reproducibility is harder than it should be</vt:lpstr>
      <vt:lpstr>Most frequent problem</vt:lpstr>
      <vt:lpstr>Making USEFUL archives </vt:lpstr>
      <vt:lpstr>Especially true in FSRDC…</vt:lpstr>
      <vt:lpstr>Issues in RDCs</vt:lpstr>
      <vt:lpstr>Use best practices for reproducibility</vt:lpstr>
      <vt:lpstr>How can others verify reproducibility?</vt:lpstr>
      <vt:lpstr>How can others verify reproducibility?</vt:lpstr>
      <vt:lpstr>Verification service</vt:lpstr>
      <vt:lpstr>Embed within disclosure avoidance system</vt:lpstr>
      <vt:lpstr>Ad-hoc or peer-to-peer</vt:lpstr>
      <vt:lpstr>Other options</vt:lpstr>
      <vt:lpstr>This is an unsolved problem.</vt:lpstr>
      <vt:lpstr>Challenges</vt:lpstr>
      <vt:lpstr>A public-use data solution</vt:lpstr>
      <vt:lpstr>An example: not cited…</vt:lpstr>
      <vt:lpstr>We went back, archived it</vt:lpstr>
      <vt:lpstr>We went back, archived it, linked it back</vt:lpstr>
      <vt:lpstr>But: Encourage Best Practices</vt:lpstr>
      <vt:lpstr>Deposit as soon as you can</vt:lpstr>
      <vt:lpstr>This doesn’t work in RDC!</vt:lpstr>
      <vt:lpstr>Action: Data citations and metadata</vt:lpstr>
      <vt:lpstr>Preserving data in restricted access centers</vt:lpstr>
      <vt:lpstr>Use existing procedures</vt:lpstr>
      <vt:lpstr>Some guidance</vt:lpstr>
      <vt:lpstr>Some more extensive guidance</vt:lpstr>
      <vt:lpstr>Surfacing additional information</vt:lpstr>
      <vt:lpstr>Even better: repositories</vt:lpstr>
      <vt:lpstr>Evolving Journal and Data Infrastructure</vt:lpstr>
      <vt:lpstr>Evolving Journal and Data Infrastructure</vt:lpstr>
      <vt:lpstr>Data (and Code) Availability Statements</vt:lpstr>
      <vt:lpstr>PowerPoint Presentation</vt:lpstr>
      <vt:lpstr>PowerPoint Presentation</vt:lpstr>
      <vt:lpstr>PowerPoint Presentation</vt:lpstr>
      <vt:lpstr>Some random notes</vt:lpstr>
      <vt:lpstr>Registered Reports</vt:lpstr>
      <vt:lpstr>Registered Reports</vt:lpstr>
      <vt:lpstr>Interesting thought</vt:lpstr>
      <vt:lpstr>Pre-release verification conducted within the disclosure avoidance mechanism?</vt:lpstr>
      <vt:lpstr>Pre-release verification conducted within the disclosure avoidance mechanism?</vt:lpstr>
      <vt:lpstr>PowerPoint Presentation</vt:lpstr>
      <vt:lpstr>Goal: Transportability</vt:lpstr>
      <vt:lpstr>Social science “guild”</vt:lpstr>
      <vt:lpstr>PowerPoint Presentation</vt:lpstr>
      <vt:lpstr>You…</vt:lpstr>
      <vt:lpstr>Me…</vt:lpstr>
      <vt:lpstr>Change ingrained habits…</vt:lpstr>
      <vt:lpstr>New skills to learn…</vt:lpstr>
      <vt:lpstr>PowerPoint Presentation</vt:lpstr>
      <vt:lpstr>New methods to use …</vt:lpstr>
      <vt:lpstr>PowerPoint Presentation</vt:lpstr>
      <vt:lpstr>Researchers: New skills to learn/teach</vt:lpstr>
      <vt:lpstr>PowerPoint Presentation</vt:lpstr>
      <vt:lpstr>Challenges</vt:lpstr>
      <vt:lpstr>Possible solutions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Confidentiality protection and physical safeguards</dc:title>
  <dc:creator>Lars Vilhuber</dc:creator>
  <cp:lastModifiedBy>Lars Vilhuber</cp:lastModifiedBy>
  <cp:revision>351</cp:revision>
  <dcterms:created xsi:type="dcterms:W3CDTF">2016-11-26T21:09:30Z</dcterms:created>
  <dcterms:modified xsi:type="dcterms:W3CDTF">2019-09-06T12:18:52Z</dcterms:modified>
</cp:coreProperties>
</file>